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69" r:id="rId2"/>
    <p:sldId id="270" r:id="rId3"/>
    <p:sldId id="271" r:id="rId4"/>
    <p:sldId id="272" r:id="rId5"/>
    <p:sldId id="275" r:id="rId6"/>
    <p:sldId id="258" r:id="rId7"/>
    <p:sldId id="257" r:id="rId8"/>
    <p:sldId id="277" r:id="rId9"/>
    <p:sldId id="279" r:id="rId10"/>
    <p:sldId id="278" r:id="rId11"/>
    <p:sldId id="280" r:id="rId12"/>
    <p:sldId id="281" r:id="rId13"/>
    <p:sldId id="259" r:id="rId14"/>
    <p:sldId id="282" r:id="rId15"/>
    <p:sldId id="284" r:id="rId16"/>
    <p:sldId id="283" r:id="rId17"/>
    <p:sldId id="268" r:id="rId18"/>
  </p:sldIdLst>
  <p:sldSz cx="18288000" cy="10287000"/>
  <p:notesSz cx="6858000" cy="9144000"/>
  <p:embeddedFontLst>
    <p:embeddedFont>
      <p:font typeface="Poppins" pitchFamily="2" charset="77"/>
      <p:regular r:id="rId20"/>
      <p:bold r:id="rId21"/>
      <p:italic r:id="rId22"/>
      <p:boldItalic r:id="rId23"/>
    </p:embeddedFont>
    <p:embeddedFont>
      <p:font typeface="Poppins Bold" pitchFamily="2" charset="77"/>
      <p:regular r:id="rId24"/>
      <p:bold r:id="rId25"/>
      <p:italic r:id="rId26"/>
      <p:boldItalic r:id="rId27"/>
    </p:embeddedFont>
    <p:embeddedFont>
      <p:font typeface="TT Norms" panose="02000503030000020003" pitchFamily="2" charset="0"/>
      <p:regular r:id="rId28"/>
    </p:embeddedFont>
    <p:embeddedFont>
      <p:font typeface="TT Norms Bold" panose="02000803030000020004" pitchFamily="2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74A"/>
    <a:srgbClr val="367085"/>
    <a:srgbClr val="EAB02B"/>
    <a:srgbClr val="DED5B8"/>
    <a:srgbClr val="EAEAEA"/>
    <a:srgbClr val="71B340"/>
    <a:srgbClr val="FAA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A2A7D-AB21-5748-A563-E290A38B11C2}" v="1" dt="2025-05-13T18:06:37.5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6" autoAdjust="0"/>
    <p:restoredTop sz="94609" autoAdjust="0"/>
  </p:normalViewPr>
  <p:slideViewPr>
    <p:cSldViewPr>
      <p:cViewPr varScale="1">
        <p:scale>
          <a:sx n="101" d="100"/>
          <a:sy n="101" d="100"/>
        </p:scale>
        <p:origin x="12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C1261-6A27-9840-BDE5-C240AC78971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549AF-95C0-F44D-9B63-0413EE6B6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49AF-95C0-F44D-9B63-0413EE6B63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57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49AF-95C0-F44D-9B63-0413EE6B63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55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49AF-95C0-F44D-9B63-0413EE6B63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6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49AF-95C0-F44D-9B63-0413EE6B63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03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A2C4C-B97E-8C79-74F7-DCCF1B617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0BD9D5-4D69-D67A-9C1D-14B10504C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93F1A-3FDD-0C65-5043-81B8EF85F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AE239-EAA2-9673-467A-59FE1534F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49AF-95C0-F44D-9B63-0413EE6B63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43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49AF-95C0-F44D-9B63-0413EE6B63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9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49AF-95C0-F44D-9B63-0413EE6B63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754DA-8C08-4627-537D-F5D2A8D7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7E791D-B80B-FFFB-79CB-2E13C80A3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5E86D-26EF-2C42-81AB-9B10DCA62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84043-C6C8-5DE5-C3CC-A015EE6B6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49AF-95C0-F44D-9B63-0413EE6B63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4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49AF-95C0-F44D-9B63-0413EE6B63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1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jpe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9.svg"/><Relationship Id="rId10" Type="http://schemas.openxmlformats.org/officeDocument/2006/relationships/image" Target="../media/image19.png"/><Relationship Id="rId4" Type="http://schemas.openxmlformats.org/officeDocument/2006/relationships/image" Target="../media/image38.png"/><Relationship Id="rId9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jpe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9.svg"/><Relationship Id="rId10" Type="http://schemas.openxmlformats.org/officeDocument/2006/relationships/image" Target="../media/image19.png"/><Relationship Id="rId4" Type="http://schemas.openxmlformats.org/officeDocument/2006/relationships/image" Target="../media/image38.png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3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svg"/><Relationship Id="rId3" Type="http://schemas.openxmlformats.org/officeDocument/2006/relationships/image" Target="../media/image1.jpe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16.svg"/><Relationship Id="rId15" Type="http://schemas.openxmlformats.org/officeDocument/2006/relationships/image" Target="../media/image21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0" Type="http://schemas.openxmlformats.org/officeDocument/2006/relationships/image" Target="../media/image16.svg"/><Relationship Id="rId4" Type="http://schemas.openxmlformats.org/officeDocument/2006/relationships/image" Target="../media/image4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44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9.svg"/><Relationship Id="rId10" Type="http://schemas.openxmlformats.org/officeDocument/2006/relationships/image" Target="../media/image19.png"/><Relationship Id="rId4" Type="http://schemas.openxmlformats.org/officeDocument/2006/relationships/image" Target="../media/image38.png"/><Relationship Id="rId9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4.png"/><Relationship Id="rId5" Type="http://schemas.openxmlformats.org/officeDocument/2006/relationships/image" Target="../media/image42.jpeg"/><Relationship Id="rId10" Type="http://schemas.openxmlformats.org/officeDocument/2006/relationships/image" Target="../media/image2.png"/><Relationship Id="rId4" Type="http://schemas.openxmlformats.org/officeDocument/2006/relationships/image" Target="../media/image41.svg"/><Relationship Id="rId9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.svg"/><Relationship Id="rId18" Type="http://schemas.openxmlformats.org/officeDocument/2006/relationships/image" Target="../media/image63.jpeg"/><Relationship Id="rId3" Type="http://schemas.openxmlformats.org/officeDocument/2006/relationships/image" Target="../media/image1.jpeg"/><Relationship Id="rId7" Type="http://schemas.openxmlformats.org/officeDocument/2006/relationships/image" Target="../media/image57.svg"/><Relationship Id="rId12" Type="http://schemas.openxmlformats.org/officeDocument/2006/relationships/image" Target="../media/image5.pn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50.svg"/><Relationship Id="rId10" Type="http://schemas.openxmlformats.org/officeDocument/2006/relationships/image" Target="../media/image60.png"/><Relationship Id="rId19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20.svg"/><Relationship Id="rId17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image" Target="../media/image22.jpeg"/><Relationship Id="rId10" Type="http://schemas.openxmlformats.org/officeDocument/2006/relationships/image" Target="../media/image18.svg"/><Relationship Id="rId4" Type="http://schemas.openxmlformats.org/officeDocument/2006/relationships/image" Target="../media/image16.svg"/><Relationship Id="rId9" Type="http://schemas.openxmlformats.org/officeDocument/2006/relationships/image" Target="../media/image17.pn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.svg"/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12" Type="http://schemas.openxmlformats.org/officeDocument/2006/relationships/image" Target="../media/image7.png"/><Relationship Id="rId17" Type="http://schemas.openxmlformats.org/officeDocument/2006/relationships/image" Target="../media/image35.svg"/><Relationship Id="rId2" Type="http://schemas.openxmlformats.org/officeDocument/2006/relationships/image" Target="../media/image1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3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.svg"/><Relationship Id="rId18" Type="http://schemas.openxmlformats.org/officeDocument/2006/relationships/image" Target="../media/image2.png"/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12" Type="http://schemas.openxmlformats.org/officeDocument/2006/relationships/image" Target="../media/image7.png"/><Relationship Id="rId17" Type="http://schemas.openxmlformats.org/officeDocument/2006/relationships/image" Target="../media/image35.svg"/><Relationship Id="rId2" Type="http://schemas.openxmlformats.org/officeDocument/2006/relationships/image" Target="../media/image1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3.svg"/><Relationship Id="rId10" Type="http://schemas.openxmlformats.org/officeDocument/2006/relationships/image" Target="../media/image30.png"/><Relationship Id="rId19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29.sv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2.png"/><Relationship Id="rId4" Type="http://schemas.openxmlformats.org/officeDocument/2006/relationships/image" Target="../media/image41.sv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svg"/><Relationship Id="rId10" Type="http://schemas.openxmlformats.org/officeDocument/2006/relationships/image" Target="../media/image16.svg"/><Relationship Id="rId4" Type="http://schemas.openxmlformats.org/officeDocument/2006/relationships/image" Target="../media/image4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svg"/><Relationship Id="rId18" Type="http://schemas.openxmlformats.org/officeDocument/2006/relationships/image" Target="../media/image48.jpg"/><Relationship Id="rId3" Type="http://schemas.openxmlformats.org/officeDocument/2006/relationships/image" Target="../media/image1.jpe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6.svg"/><Relationship Id="rId5" Type="http://schemas.openxmlformats.org/officeDocument/2006/relationships/image" Target="../media/image16.svg"/><Relationship Id="rId15" Type="http://schemas.openxmlformats.org/officeDocument/2006/relationships/image" Target="../media/image20.svg"/><Relationship Id="rId10" Type="http://schemas.openxmlformats.org/officeDocument/2006/relationships/image" Target="../media/image45.png"/><Relationship Id="rId19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12987-300D-26A4-F2B3-88408F3D7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30373D-38BA-7848-990A-138F3CE8489B}"/>
              </a:ext>
            </a:extLst>
          </p:cNvPr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C99F3D8-456F-AC3E-3D36-0FB2C84DCA37}"/>
              </a:ext>
            </a:extLst>
          </p:cNvPr>
          <p:cNvGrpSpPr/>
          <p:nvPr/>
        </p:nvGrpSpPr>
        <p:grpSpPr>
          <a:xfrm>
            <a:off x="9334500" y="-443877"/>
            <a:ext cx="13168026" cy="11316273"/>
            <a:chOff x="0" y="0"/>
            <a:chExt cx="812800" cy="698500"/>
          </a:xfrm>
          <a:solidFill>
            <a:srgbClr val="367085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D7EB51E-96EA-2E16-C3DB-A0B1BAC9040D}"/>
                </a:ext>
              </a:extLst>
            </p:cNvPr>
            <p:cNvSpPr/>
            <p:nvPr/>
          </p:nvSpPr>
          <p:spPr>
            <a:xfrm>
              <a:off x="3387" y="0"/>
              <a:ext cx="806026" cy="698500"/>
            </a:xfrm>
            <a:custGeom>
              <a:avLst/>
              <a:gdLst/>
              <a:ahLst/>
              <a:cxnLst/>
              <a:rect l="l" t="t" r="r" b="b"/>
              <a:pathLst>
                <a:path w="806026" h="698500">
                  <a:moveTo>
                    <a:pt x="800543" y="364495"/>
                  </a:moveTo>
                  <a:lnTo>
                    <a:pt x="615083" y="683255"/>
                  </a:lnTo>
                  <a:cubicBezTo>
                    <a:pt x="609591" y="692693"/>
                    <a:pt x="599495" y="698500"/>
                    <a:pt x="588575" y="698500"/>
                  </a:cubicBezTo>
                  <a:lnTo>
                    <a:pt x="217451" y="698500"/>
                  </a:lnTo>
                  <a:cubicBezTo>
                    <a:pt x="206531" y="698500"/>
                    <a:pt x="196435" y="692693"/>
                    <a:pt x="190943" y="683255"/>
                  </a:cubicBezTo>
                  <a:lnTo>
                    <a:pt x="5483" y="364495"/>
                  </a:lnTo>
                  <a:cubicBezTo>
                    <a:pt x="0" y="355071"/>
                    <a:pt x="0" y="343429"/>
                    <a:pt x="5483" y="334005"/>
                  </a:cubicBezTo>
                  <a:lnTo>
                    <a:pt x="190943" y="15245"/>
                  </a:lnTo>
                  <a:cubicBezTo>
                    <a:pt x="196435" y="5807"/>
                    <a:pt x="206531" y="0"/>
                    <a:pt x="217451" y="0"/>
                  </a:cubicBezTo>
                  <a:lnTo>
                    <a:pt x="588575" y="0"/>
                  </a:lnTo>
                  <a:cubicBezTo>
                    <a:pt x="599495" y="0"/>
                    <a:pt x="609591" y="5807"/>
                    <a:pt x="615083" y="15245"/>
                  </a:cubicBezTo>
                  <a:lnTo>
                    <a:pt x="800543" y="334005"/>
                  </a:lnTo>
                  <a:cubicBezTo>
                    <a:pt x="806026" y="343429"/>
                    <a:pt x="806026" y="355071"/>
                    <a:pt x="800543" y="36449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126CDA3-A74A-666D-9815-934A36AB1B01}"/>
                </a:ext>
              </a:extLst>
            </p:cNvPr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pic>
        <p:nvPicPr>
          <p:cNvPr id="40" name="Picture 39" descr="A blue and black logo&#10;&#10;AI-generated content may be incorrect.">
            <a:extLst>
              <a:ext uri="{FF2B5EF4-FFF2-40B4-BE49-F238E27FC236}">
                <a16:creationId xmlns:a16="http://schemas.microsoft.com/office/drawing/2014/main" id="{484E998A-F931-8E6E-E618-0E1A8B821D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0560" y="-4900113"/>
            <a:ext cx="20087224" cy="20087224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9F452860-2370-283E-D068-6A729AAA323C}"/>
              </a:ext>
            </a:extLst>
          </p:cNvPr>
          <p:cNvGrpSpPr/>
          <p:nvPr/>
        </p:nvGrpSpPr>
        <p:grpSpPr>
          <a:xfrm>
            <a:off x="9886950" y="-2642796"/>
            <a:ext cx="13708112" cy="11783448"/>
            <a:chOff x="0" y="0"/>
            <a:chExt cx="812800" cy="69868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07B75E6-460E-102A-0BC2-79E288BC29CC}"/>
                </a:ext>
              </a:extLst>
            </p:cNvPr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81C0525-FB8A-033C-876C-F17574871FD4}"/>
                </a:ext>
              </a:extLst>
            </p:cNvPr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9B7CEC62-28DD-8564-A2AE-01CF15FB2A67}"/>
              </a:ext>
            </a:extLst>
          </p:cNvPr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7649F8F-E38C-5E4F-F599-AA1E887A7B98}"/>
                </a:ext>
              </a:extLst>
            </p:cNvPr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EAB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D29A5D3-0F64-8B7C-08E5-33E89F99D951}"/>
                </a:ext>
              </a:extLst>
            </p:cNvPr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1F96C8E2-4A0E-9360-98AC-DE0EA19732D2}"/>
              </a:ext>
            </a:extLst>
          </p:cNvPr>
          <p:cNvSpPr/>
          <p:nvPr/>
        </p:nvSpPr>
        <p:spPr>
          <a:xfrm>
            <a:off x="1174750" y="6218633"/>
            <a:ext cx="7250254" cy="525067"/>
          </a:xfrm>
          <a:custGeom>
            <a:avLst/>
            <a:gdLst/>
            <a:ahLst/>
            <a:cxnLst/>
            <a:rect l="l" t="t" r="r" b="b"/>
            <a:pathLst>
              <a:path w="4667250" h="1034903">
                <a:moveTo>
                  <a:pt x="0" y="0"/>
                </a:moveTo>
                <a:lnTo>
                  <a:pt x="4667250" y="0"/>
                </a:lnTo>
                <a:lnTo>
                  <a:pt x="4667250" y="1034903"/>
                </a:lnTo>
                <a:lnTo>
                  <a:pt x="0" y="103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762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03A5C691-7989-FD4A-8678-1EEDB5E95C71}"/>
              </a:ext>
            </a:extLst>
          </p:cNvPr>
          <p:cNvSpPr/>
          <p:nvPr/>
        </p:nvSpPr>
        <p:spPr>
          <a:xfrm>
            <a:off x="1174750" y="5962437"/>
            <a:ext cx="7250254" cy="504417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EAB02B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D62B57DF-FB24-E5A2-8F7B-36855FFC241D}"/>
              </a:ext>
            </a:extLst>
          </p:cNvPr>
          <p:cNvGrpSpPr/>
          <p:nvPr/>
        </p:nvGrpSpPr>
        <p:grpSpPr>
          <a:xfrm>
            <a:off x="8781393" y="7918934"/>
            <a:ext cx="4883744" cy="4273276"/>
            <a:chOff x="0" y="0"/>
            <a:chExt cx="812800" cy="711200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D155E58-294A-094F-57FB-AE5AB898775B}"/>
                </a:ext>
              </a:extLst>
            </p:cNvPr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8359E33E-258B-BEFC-CB48-69713054BB77}"/>
                </a:ext>
              </a:extLst>
            </p:cNvPr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09DAAA8E-8141-B5C8-DBE0-077F37BA8196}"/>
              </a:ext>
            </a:extLst>
          </p:cNvPr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22C31D6-6D01-B7FA-C57E-3A7E339F137A}"/>
              </a:ext>
            </a:extLst>
          </p:cNvPr>
          <p:cNvGrpSpPr/>
          <p:nvPr/>
        </p:nvGrpSpPr>
        <p:grpSpPr>
          <a:xfrm rot="-10800000">
            <a:off x="9733712" y="-1378656"/>
            <a:ext cx="3352042" cy="2933037"/>
            <a:chOff x="0" y="0"/>
            <a:chExt cx="812800" cy="71120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ED22F1D-2D04-887B-3AC2-DD378551BD21}"/>
                </a:ext>
              </a:extLst>
            </p:cNvPr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3D3EF93-F1B0-E87A-E2BA-97A30CD8643C}"/>
                </a:ext>
              </a:extLst>
            </p:cNvPr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FB44DC75-864B-033E-75C7-9AC98474B306}"/>
              </a:ext>
            </a:extLst>
          </p:cNvPr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6C16C1C-F42C-6AAA-B3F8-06AA64B62DDB}"/>
              </a:ext>
            </a:extLst>
          </p:cNvPr>
          <p:cNvSpPr/>
          <p:nvPr/>
        </p:nvSpPr>
        <p:spPr>
          <a:xfrm>
            <a:off x="15615187" y="-2501277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E696A5A-AB7D-8845-D819-802A3AED3AB7}"/>
              </a:ext>
            </a:extLst>
          </p:cNvPr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296060A7-2F1C-E5B4-7369-36A78F30470D}"/>
              </a:ext>
            </a:extLst>
          </p:cNvPr>
          <p:cNvSpPr/>
          <p:nvPr/>
        </p:nvSpPr>
        <p:spPr>
          <a:xfrm>
            <a:off x="9779036" y="882162"/>
            <a:ext cx="7486261" cy="6878003"/>
          </a:xfrm>
          <a:custGeom>
            <a:avLst/>
            <a:gdLst/>
            <a:ahLst/>
            <a:cxnLst/>
            <a:rect l="l" t="t" r="r" b="b"/>
            <a:pathLst>
              <a:path w="7486261" h="6878003">
                <a:moveTo>
                  <a:pt x="0" y="0"/>
                </a:moveTo>
                <a:lnTo>
                  <a:pt x="7486261" y="0"/>
                </a:lnTo>
                <a:lnTo>
                  <a:pt x="7486261" y="6878002"/>
                </a:lnTo>
                <a:lnTo>
                  <a:pt x="0" y="6878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91E0E4D6-6001-3795-3C03-941E922F93C9}"/>
              </a:ext>
            </a:extLst>
          </p:cNvPr>
          <p:cNvGrpSpPr/>
          <p:nvPr/>
        </p:nvGrpSpPr>
        <p:grpSpPr>
          <a:xfrm>
            <a:off x="10046427" y="1287867"/>
            <a:ext cx="9137786" cy="7852785"/>
            <a:chOff x="0" y="0"/>
            <a:chExt cx="812800" cy="698500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5F242C1C-E9EC-A28B-D404-C478A07076BA}"/>
                </a:ext>
              </a:extLst>
            </p:cNvPr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1D73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33847BDF-C220-15C0-C1ED-7E0056AE4940}"/>
                </a:ext>
              </a:extLst>
            </p:cNvPr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61771" tIns="61771" rIns="61771" bIns="61771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ED31880D-04BC-7980-9331-1FE73D6FAECA}"/>
              </a:ext>
            </a:extLst>
          </p:cNvPr>
          <p:cNvGrpSpPr/>
          <p:nvPr/>
        </p:nvGrpSpPr>
        <p:grpSpPr>
          <a:xfrm>
            <a:off x="10363840" y="1560644"/>
            <a:ext cx="10502693" cy="7307231"/>
            <a:chOff x="0" y="0"/>
            <a:chExt cx="1003955" cy="6985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DCD466B4-EC0C-1D0B-9EAA-3B1B31C8B489}"/>
                </a:ext>
              </a:extLst>
            </p:cNvPr>
            <p:cNvSpPr/>
            <p:nvPr/>
          </p:nvSpPr>
          <p:spPr>
            <a:xfrm>
              <a:off x="4246" y="0"/>
              <a:ext cx="995462" cy="698500"/>
            </a:xfrm>
            <a:custGeom>
              <a:avLst/>
              <a:gdLst/>
              <a:ahLst/>
              <a:cxnLst/>
              <a:rect l="l" t="t" r="r" b="b"/>
              <a:pathLst>
                <a:path w="995462" h="698500">
                  <a:moveTo>
                    <a:pt x="988588" y="368364"/>
                  </a:moveTo>
                  <a:lnTo>
                    <a:pt x="807630" y="679386"/>
                  </a:lnTo>
                  <a:cubicBezTo>
                    <a:pt x="800745" y="691220"/>
                    <a:pt x="788086" y="698500"/>
                    <a:pt x="774395" y="698500"/>
                  </a:cubicBezTo>
                  <a:lnTo>
                    <a:pt x="221068" y="698500"/>
                  </a:lnTo>
                  <a:cubicBezTo>
                    <a:pt x="207377" y="698500"/>
                    <a:pt x="194718" y="691220"/>
                    <a:pt x="187833" y="679386"/>
                  </a:cubicBezTo>
                  <a:lnTo>
                    <a:pt x="6875" y="368364"/>
                  </a:lnTo>
                  <a:cubicBezTo>
                    <a:pt x="0" y="356549"/>
                    <a:pt x="0" y="341951"/>
                    <a:pt x="6875" y="330136"/>
                  </a:cubicBezTo>
                  <a:lnTo>
                    <a:pt x="187833" y="19114"/>
                  </a:lnTo>
                  <a:cubicBezTo>
                    <a:pt x="194718" y="7280"/>
                    <a:pt x="207377" y="0"/>
                    <a:pt x="221068" y="0"/>
                  </a:cubicBezTo>
                  <a:lnTo>
                    <a:pt x="774395" y="0"/>
                  </a:lnTo>
                  <a:cubicBezTo>
                    <a:pt x="788086" y="0"/>
                    <a:pt x="800745" y="7280"/>
                    <a:pt x="807630" y="19114"/>
                  </a:cubicBezTo>
                  <a:lnTo>
                    <a:pt x="988588" y="330136"/>
                  </a:lnTo>
                  <a:cubicBezTo>
                    <a:pt x="995463" y="341951"/>
                    <a:pt x="995463" y="356549"/>
                    <a:pt x="988588" y="368364"/>
                  </a:cubicBezTo>
                  <a:close/>
                </a:path>
              </a:pathLst>
            </a:custGeom>
            <a:blipFill>
              <a:blip r:embed="rId14"/>
              <a:stretch>
                <a:fillRect l="-19370" r="-1937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5">
            <a:extLst>
              <a:ext uri="{FF2B5EF4-FFF2-40B4-BE49-F238E27FC236}">
                <a16:creationId xmlns:a16="http://schemas.microsoft.com/office/drawing/2014/main" id="{7D6675BD-2EDE-0E1E-C7DD-C87E8446212B}"/>
              </a:ext>
            </a:extLst>
          </p:cNvPr>
          <p:cNvSpPr txBox="1"/>
          <p:nvPr/>
        </p:nvSpPr>
        <p:spPr>
          <a:xfrm>
            <a:off x="1327304" y="4790539"/>
            <a:ext cx="6995408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80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SALES DECK</a:t>
            </a:r>
          </a:p>
        </p:txBody>
      </p:sp>
      <p:pic>
        <p:nvPicPr>
          <p:cNvPr id="37" name="Picture 36" descr="A blue and black logo&#10;&#10;AI-generated content may be incorrect.">
            <a:extLst>
              <a:ext uri="{FF2B5EF4-FFF2-40B4-BE49-F238E27FC236}">
                <a16:creationId xmlns:a16="http://schemas.microsoft.com/office/drawing/2014/main" id="{B37ABEE6-9BAC-9D13-931A-6B3491BDC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36" y="7257761"/>
            <a:ext cx="1610114" cy="1610114"/>
          </a:xfrm>
          <a:prstGeom prst="rect">
            <a:avLst/>
          </a:prstGeom>
        </p:spPr>
      </p:pic>
      <p:pic>
        <p:nvPicPr>
          <p:cNvPr id="38" name="Picture 37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44CBE705-8F97-67BB-9D79-E91054DD08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87" y="7455456"/>
            <a:ext cx="4231345" cy="12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74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6058D-A272-C6C6-491A-6A4C973E0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D6B981-B219-EF0C-5618-D0859F9E8048}"/>
              </a:ext>
            </a:extLst>
          </p:cNvPr>
          <p:cNvSpPr/>
          <p:nvPr/>
        </p:nvSpPr>
        <p:spPr>
          <a:xfrm rot="5400000">
            <a:off x="4003083" y="-3974938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98EE75A-7C53-CFA0-D3EE-4F8FE90C0847}"/>
              </a:ext>
            </a:extLst>
          </p:cNvPr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5110E98-35D9-404A-104B-AC74A2489B28}"/>
                </a:ext>
              </a:extLst>
            </p:cNvPr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EAB02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7B36FFF-4726-F653-1832-DB8ED422BDF1}"/>
                </a:ext>
              </a:extLst>
            </p:cNvPr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E8C3B283-593A-9683-F8DE-A5E7AE09E03D}"/>
              </a:ext>
            </a:extLst>
          </p:cNvPr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981327A8-7361-99FE-79C0-37CF77E61F4B}"/>
              </a:ext>
            </a:extLst>
          </p:cNvPr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6D2E93A-2633-30D3-F075-E843FEED7B47}"/>
                </a:ext>
              </a:extLst>
            </p:cNvPr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D075160-3CCA-67AA-FA3B-CF8686F16EA4}"/>
                </a:ext>
              </a:extLst>
            </p:cNvPr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BFC5CD4D-3D0D-3DEA-9DBF-DADE21B2B94B}"/>
              </a:ext>
            </a:extLst>
          </p:cNvPr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D4CFF95-6B7B-8557-772E-199895FF4D47}"/>
              </a:ext>
            </a:extLst>
          </p:cNvPr>
          <p:cNvSpPr/>
          <p:nvPr/>
        </p:nvSpPr>
        <p:spPr>
          <a:xfrm>
            <a:off x="-387376" y="9354737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solidFill>
            <a:srgbClr val="17474A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104098F-5CAD-CFEE-EA49-CF042FB464D6}"/>
              </a:ext>
            </a:extLst>
          </p:cNvPr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3B1C827-F228-D1B2-0735-1188E67E5B69}"/>
              </a:ext>
            </a:extLst>
          </p:cNvPr>
          <p:cNvSpPr/>
          <p:nvPr/>
        </p:nvSpPr>
        <p:spPr>
          <a:xfrm>
            <a:off x="-1330811" y="7227413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5D941E13-C28E-6E58-68FA-7682B6ABDEF8}"/>
              </a:ext>
            </a:extLst>
          </p:cNvPr>
          <p:cNvSpPr txBox="1"/>
          <p:nvPr/>
        </p:nvSpPr>
        <p:spPr>
          <a:xfrm>
            <a:off x="2838529" y="616012"/>
            <a:ext cx="15627494" cy="890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44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Generate Winning Product Concepts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CD2024AE-1EDD-74B1-9280-A63B757F7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649943"/>
              </p:ext>
            </p:extLst>
          </p:nvPr>
        </p:nvGraphicFramePr>
        <p:xfrm>
          <a:off x="1036494" y="2460887"/>
          <a:ext cx="16879033" cy="6553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2450">
                  <a:extLst>
                    <a:ext uri="{9D8B030D-6E8A-4147-A177-3AD203B41FA5}">
                      <a16:colId xmlns:a16="http://schemas.microsoft.com/office/drawing/2014/main" val="2587804915"/>
                    </a:ext>
                  </a:extLst>
                </a:gridCol>
                <a:gridCol w="13786583">
                  <a:extLst>
                    <a:ext uri="{9D8B030D-6E8A-4147-A177-3AD203B41FA5}">
                      <a16:colId xmlns:a16="http://schemas.microsoft.com/office/drawing/2014/main" val="3402996049"/>
                    </a:ext>
                  </a:extLst>
                </a:gridCol>
              </a:tblGrid>
              <a:tr h="512873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Proposed Product Concept: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"Mindful Munchies"</a:t>
                      </a:r>
                      <a:endParaRPr lang="en-ZA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07172"/>
                  </a:ext>
                </a:extLst>
              </a:tr>
              <a:tr h="4885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Tagline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i="1" dirty="0">
                          <a:effectLst/>
                          <a:latin typeface="Arial" panose="020B0604020202020204" pitchFamily="34" charset="0"/>
                        </a:rPr>
                        <a:t>"Nourish Your Body and Mind"</a:t>
                      </a:r>
                      <a:endParaRPr lang="en-ZA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861810"/>
                  </a:ext>
                </a:extLst>
              </a:tr>
              <a:tr h="862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Product 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i="0" dirty="0">
                          <a:effectLst/>
                          <a:latin typeface="Arial" panose="020B0604020202020204" pitchFamily="34" charset="0"/>
                        </a:rPr>
                        <a:t>Mindful Munchies are innovative potato chips crafted to support overall wellness and cognitive health. Made from a blend of nutrient-rich root vegetables and infused with natural nootropic herbs, these chips offer a delicious way to fuel both body and mind.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1524332512"/>
                  </a:ext>
                </a:extLst>
              </a:tr>
              <a:tr h="592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Key Features: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ZA" i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71983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Root Vegetable Base: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dirty="0">
                          <a:effectLst/>
                          <a:latin typeface="Arial" panose="020B0604020202020204" pitchFamily="34" charset="0"/>
                        </a:rPr>
                        <a:t>Combining sweet potatoes, beets, and parsnips for a rich source of vitamins, minerals, and antioxidants.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185495939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Infused with Nootropic Herbs: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dirty="0">
                          <a:effectLst/>
                          <a:latin typeface="Arial" panose="020B0604020202020204" pitchFamily="34" charset="0"/>
                        </a:rPr>
                        <a:t>Incorporating ingredients like Ashwagandha and Rhodiola Rosea, known for their stress-reducing and cognitive-enhancing properties.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08125"/>
                  </a:ext>
                </a:extLst>
              </a:tr>
              <a:tr h="581381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Natural Seasonings: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Using herbs and spices such as rosemary and turmeric to enhance flavour and provide additional health benefits.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4092010883"/>
                  </a:ext>
                </a:extLst>
              </a:tr>
              <a:tr h="6575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Cooked in Avocado Oil: 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Offering healthy monounsaturated fats and a subtle, smooth taste.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963421"/>
                  </a:ext>
                </a:extLst>
              </a:tr>
              <a:tr h="8099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Free from Artificial Additives: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No artificial flavours, colours, or preservatives.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4089830967"/>
                  </a:ext>
                </a:extLst>
              </a:tr>
              <a:tr h="7528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Ingredients: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Ingredients: Sweet potatoes, beets, parsnips, Ashwagandha extract, Rhodiola Rosea extract, Sea salt, rosemary, turmeric, black pepper, Avocado oil.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314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167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34394-6B09-807E-6065-98876CEF6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DEBDDC-CE6E-0629-CB64-C37C51A6BA91}"/>
              </a:ext>
            </a:extLst>
          </p:cNvPr>
          <p:cNvSpPr/>
          <p:nvPr/>
        </p:nvSpPr>
        <p:spPr>
          <a:xfrm rot="5400000">
            <a:off x="4003083" y="-3974938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0A111AD-CBA9-4ADC-7D5B-633FC135B2BE}"/>
              </a:ext>
            </a:extLst>
          </p:cNvPr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534820B-F82B-08D5-6D97-57DD0FBF69A5}"/>
                </a:ext>
              </a:extLst>
            </p:cNvPr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EAB02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F76A9E-6856-4309-181E-BF7AF7AF6022}"/>
                </a:ext>
              </a:extLst>
            </p:cNvPr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A5327962-3368-C804-D6A1-9F37919657B1}"/>
              </a:ext>
            </a:extLst>
          </p:cNvPr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D1EDD0C-3C34-59F1-EF5F-2017A1421F0D}"/>
              </a:ext>
            </a:extLst>
          </p:cNvPr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DE0AEDE-F1C3-83C9-565C-BE3CA8D49A1A}"/>
                </a:ext>
              </a:extLst>
            </p:cNvPr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38D08EA-66EE-9F49-76FD-5A96F7088001}"/>
                </a:ext>
              </a:extLst>
            </p:cNvPr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AECDB828-E4E5-D9F3-2132-42554B691EC6}"/>
              </a:ext>
            </a:extLst>
          </p:cNvPr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B884F27E-BDA2-65B8-3A4D-ABF8D87B973D}"/>
              </a:ext>
            </a:extLst>
          </p:cNvPr>
          <p:cNvSpPr/>
          <p:nvPr/>
        </p:nvSpPr>
        <p:spPr>
          <a:xfrm>
            <a:off x="-387376" y="9354737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solidFill>
            <a:srgbClr val="17474A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24A88A76-F262-F814-9566-0C197ECF7B64}"/>
              </a:ext>
            </a:extLst>
          </p:cNvPr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4D5A91A5-D465-7662-FF9C-203C5BE4A093}"/>
              </a:ext>
            </a:extLst>
          </p:cNvPr>
          <p:cNvSpPr/>
          <p:nvPr/>
        </p:nvSpPr>
        <p:spPr>
          <a:xfrm>
            <a:off x="-1330811" y="7227413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B081C49E-B999-4BAC-CB3B-EB10C33767DB}"/>
              </a:ext>
            </a:extLst>
          </p:cNvPr>
          <p:cNvSpPr txBox="1"/>
          <p:nvPr/>
        </p:nvSpPr>
        <p:spPr>
          <a:xfrm>
            <a:off x="2838529" y="616012"/>
            <a:ext cx="15627494" cy="890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44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Generate Winning Product Concepts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DCFBE165-34C2-FE4A-1E8B-358DD9C7A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66802"/>
              </p:ext>
            </p:extLst>
          </p:nvPr>
        </p:nvGraphicFramePr>
        <p:xfrm>
          <a:off x="1036493" y="2460887"/>
          <a:ext cx="16147897" cy="6721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640">
                  <a:extLst>
                    <a:ext uri="{9D8B030D-6E8A-4147-A177-3AD203B41FA5}">
                      <a16:colId xmlns:a16="http://schemas.microsoft.com/office/drawing/2014/main" val="2587804915"/>
                    </a:ext>
                  </a:extLst>
                </a:gridCol>
                <a:gridCol w="13560257">
                  <a:extLst>
                    <a:ext uri="{9D8B030D-6E8A-4147-A177-3AD203B41FA5}">
                      <a16:colId xmlns:a16="http://schemas.microsoft.com/office/drawing/2014/main" val="3402996049"/>
                    </a:ext>
                  </a:extLst>
                </a:gridCol>
              </a:tblGrid>
              <a:tr h="5128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Sensory Profile:</a:t>
                      </a:r>
                      <a:endParaRPr lang="en-ZA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25" marR="47625" marT="0" marB="0"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Sensory Profile:</a:t>
                      </a:r>
                    </a:p>
                  </a:txBody>
                  <a:tcPr marL="47625" marR="47625" marT="0" marB="0" anchor="ctr">
                    <a:solidFill>
                      <a:srgbClr val="1747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07172"/>
                  </a:ext>
                </a:extLst>
              </a:tr>
              <a:tr h="48858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Appearance: (Pack Design)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>
                          <a:effectLst/>
                          <a:latin typeface="Arial" panose="020B0604020202020204" pitchFamily="34" charset="0"/>
                        </a:rPr>
                        <a:t>Vibrant mix of colours from the assorted root vegetables, lightly dusted with visible herbs and spices. Inviting scent combining earthy root vegetables with aromatic herbs.</a:t>
                      </a:r>
                    </a:p>
                    <a:p>
                      <a:pPr>
                        <a:buNone/>
                      </a:pPr>
                      <a:endParaRPr lang="en-ZA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25" marR="4762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861810"/>
                  </a:ext>
                </a:extLst>
              </a:tr>
              <a:tr h="54901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Aroma: 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dirty="0">
                          <a:effectLst/>
                          <a:latin typeface="Arial" panose="020B0604020202020204" pitchFamily="34" charset="0"/>
                        </a:rPr>
                        <a:t>Inviting scent combining earthy root vegetables with aromatic herbs.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1524332512"/>
                  </a:ext>
                </a:extLst>
              </a:tr>
              <a:tr h="5924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Texture: 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dirty="0">
                          <a:effectLst/>
                          <a:latin typeface="Arial" panose="020B0604020202020204" pitchFamily="34" charset="0"/>
                        </a:rPr>
                        <a:t>Crispy and light, with a satisfying crunch.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71983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Flavour: 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dirty="0">
                          <a:effectLst/>
                          <a:latin typeface="Arial" panose="020B0604020202020204" pitchFamily="34" charset="0"/>
                        </a:rPr>
                        <a:t>A harmonious blend of natural sweetness from root vegetables, balanced with savoury herbs and a hint of spice.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185495939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Infused with Nootropic Herbs: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dirty="0">
                          <a:effectLst/>
                          <a:latin typeface="Arial" panose="020B0604020202020204" pitchFamily="34" charset="0"/>
                        </a:rPr>
                        <a:t>Incorporating ingredients like Ashwagandha and Rhodiola Rosea, known for their stress-reducing and cognitive-enhancing properties.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08125"/>
                  </a:ext>
                </a:extLst>
              </a:tr>
              <a:tr h="581381"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Natural Seasonings: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Using herbs and spices such as rosemary and turmeric to enhance flavour and provide additional health benefits.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4092010883"/>
                  </a:ext>
                </a:extLst>
              </a:tr>
              <a:tr h="65758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Cooked in Avocado Oil: 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Offering healthy monounsaturated fats and a subtle, smooth taste.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3566963421"/>
                  </a:ext>
                </a:extLst>
              </a:tr>
              <a:tr h="80998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Free from Artificial Additives: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No artificial flavours, colours, or preservatives.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4089830967"/>
                  </a:ext>
                </a:extLst>
              </a:tr>
              <a:tr h="89962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Ingredients: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b="0" dirty="0">
                          <a:effectLst/>
                          <a:latin typeface="Arial" panose="020B0604020202020204" pitchFamily="34" charset="0"/>
                        </a:rPr>
                        <a:t>Ingredients: Sweet potatoes, beets, parsnips, Ashwagandha extract, Rhodiola Rosea extract, Sea salt, rosemary, turmeric, black pepper, Avocado oil.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2943314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390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00A8F-DC6A-58D9-BBE2-7679D898F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D2B398-68A7-6AF3-AC11-C4E1C1462162}"/>
              </a:ext>
            </a:extLst>
          </p:cNvPr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8B9441D-8363-15D2-D81D-BF0030626A05}"/>
              </a:ext>
            </a:extLst>
          </p:cNvPr>
          <p:cNvGrpSpPr/>
          <p:nvPr/>
        </p:nvGrpSpPr>
        <p:grpSpPr>
          <a:xfrm>
            <a:off x="11229999" y="-3234257"/>
            <a:ext cx="11945087" cy="12492557"/>
            <a:chOff x="0" y="0"/>
            <a:chExt cx="759608" cy="794422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36A07E0-378E-F0DB-7AAB-2B57F1CA34C7}"/>
                </a:ext>
              </a:extLst>
            </p:cNvPr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CB8EFE8-7B3B-4712-2674-581EAFD92F76}"/>
                </a:ext>
              </a:extLst>
            </p:cNvPr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6229152C-75CC-B2E0-F976-805B935BFF7D}"/>
              </a:ext>
            </a:extLst>
          </p:cNvPr>
          <p:cNvSpPr txBox="1"/>
          <p:nvPr/>
        </p:nvSpPr>
        <p:spPr>
          <a:xfrm>
            <a:off x="491472" y="4395164"/>
            <a:ext cx="11271570" cy="4453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00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Identify and prioritize product concepts with the highest potential for market success</a:t>
            </a:r>
          </a:p>
          <a:p>
            <a:pPr algn="l">
              <a:lnSpc>
                <a:spcPts val="3499"/>
              </a:lnSpc>
            </a:pPr>
            <a:r>
              <a:rPr lang="en-US" sz="200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Leverage </a:t>
            </a:r>
            <a:r>
              <a:rPr lang="en-US" sz="2000" b="1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ConceptTide</a:t>
            </a:r>
            <a:r>
              <a:rPr lang="en-US" sz="200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, our proprietary AI-powered and human-integrated screening tool, to rapidly evaluate multiple concepts, accelerate speed to market, and confidently minimize risk</a:t>
            </a:r>
          </a:p>
          <a:p>
            <a:pPr algn="l">
              <a:lnSpc>
                <a:spcPts val="3499"/>
              </a:lnSpc>
            </a:pPr>
            <a:r>
              <a:rPr lang="en-US" sz="200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 </a:t>
            </a:r>
          </a:p>
          <a:p>
            <a:pPr algn="l">
              <a:lnSpc>
                <a:spcPts val="3499"/>
              </a:lnSpc>
            </a:pPr>
            <a:r>
              <a:rPr lang="en-US" sz="2000" b="1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ConceptTide</a:t>
            </a:r>
            <a:r>
              <a:rPr lang="en-US" sz="200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is the only solution on the market, that evaluates product ideas across critical performance dimensions: Market trends alignment, competitive performance benchmarking, ingredient risk and compliance and formulation versatility and cross-usage potential </a:t>
            </a:r>
          </a:p>
          <a:p>
            <a:pPr algn="l">
              <a:lnSpc>
                <a:spcPts val="3499"/>
              </a:lnSpc>
            </a:pPr>
            <a:endParaRPr lang="en-US" sz="200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3499"/>
              </a:lnSpc>
            </a:pPr>
            <a:r>
              <a:rPr lang="en-US" sz="200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Key Metrics: Predictive Market Success Potential, Market Trend Alignment, Competitive Performance Score and Concept Versatility &amp; Use-Case Fit. 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52901487-36DB-41B4-4D7C-5ADCD44BC2AC}"/>
              </a:ext>
            </a:extLst>
          </p:cNvPr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118604D6-2159-989B-E697-5255D41719F1}"/>
                </a:ext>
              </a:extLst>
            </p:cNvPr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DED5B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F150331-F68D-060A-1586-C7E9E451C8F8}"/>
                </a:ext>
              </a:extLst>
            </p:cNvPr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0B1A6AF1-D2AD-822A-64C4-44022F7EAB30}"/>
              </a:ext>
            </a:extLst>
          </p:cNvPr>
          <p:cNvGrpSpPr/>
          <p:nvPr/>
        </p:nvGrpSpPr>
        <p:grpSpPr>
          <a:xfrm>
            <a:off x="12296102" y="-2324108"/>
            <a:ext cx="9343914" cy="10672259"/>
            <a:chOff x="4162" y="0"/>
            <a:chExt cx="695543" cy="794422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852F3414-A74B-ACC5-0565-344A2CC4D95A}"/>
                </a:ext>
              </a:extLst>
            </p:cNvPr>
            <p:cNvSpPr/>
            <p:nvPr/>
          </p:nvSpPr>
          <p:spPr>
            <a:xfrm>
              <a:off x="4162" y="0"/>
              <a:ext cx="695543" cy="794422"/>
            </a:xfrm>
            <a:custGeom>
              <a:avLst/>
              <a:gdLst/>
              <a:ahLst/>
              <a:cxnLst/>
              <a:rect l="l" t="t" r="r" b="b"/>
              <a:pathLst>
                <a:path w="695543" h="794422">
                  <a:moveTo>
                    <a:pt x="688518" y="419078"/>
                  </a:moveTo>
                  <a:lnTo>
                    <a:pt x="507691" y="772555"/>
                  </a:lnTo>
                  <a:cubicBezTo>
                    <a:pt x="500825" y="785977"/>
                    <a:pt x="487019" y="794422"/>
                    <a:pt x="471942" y="794422"/>
                  </a:cubicBezTo>
                  <a:lnTo>
                    <a:pt x="223601" y="794422"/>
                  </a:lnTo>
                  <a:cubicBezTo>
                    <a:pt x="208524" y="794422"/>
                    <a:pt x="194718" y="785977"/>
                    <a:pt x="187851" y="772555"/>
                  </a:cubicBezTo>
                  <a:lnTo>
                    <a:pt x="7025" y="419078"/>
                  </a:lnTo>
                  <a:cubicBezTo>
                    <a:pt x="0" y="405347"/>
                    <a:pt x="0" y="389076"/>
                    <a:pt x="7025" y="375344"/>
                  </a:cubicBezTo>
                  <a:lnTo>
                    <a:pt x="187851" y="21867"/>
                  </a:lnTo>
                  <a:cubicBezTo>
                    <a:pt x="194718" y="8445"/>
                    <a:pt x="208524" y="0"/>
                    <a:pt x="223601" y="0"/>
                  </a:cubicBezTo>
                  <a:lnTo>
                    <a:pt x="471942" y="0"/>
                  </a:lnTo>
                  <a:cubicBezTo>
                    <a:pt x="487019" y="0"/>
                    <a:pt x="500825" y="8445"/>
                    <a:pt x="507691" y="21867"/>
                  </a:cubicBezTo>
                  <a:lnTo>
                    <a:pt x="688518" y="375344"/>
                  </a:lnTo>
                  <a:cubicBezTo>
                    <a:pt x="695543" y="389076"/>
                    <a:pt x="695543" y="405347"/>
                    <a:pt x="688518" y="419078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357A32A1-2868-4AB8-2B49-387A3F04C81C}"/>
              </a:ext>
            </a:extLst>
          </p:cNvPr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8B40DD0E-3FC6-3FD0-0F9A-A45C165937E8}"/>
                </a:ext>
              </a:extLst>
            </p:cNvPr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EAB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2FC1B963-4595-E259-4AFF-530D12FCB2D1}"/>
                </a:ext>
              </a:extLst>
            </p:cNvPr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4" name="Freeform 34">
            <a:extLst>
              <a:ext uri="{FF2B5EF4-FFF2-40B4-BE49-F238E27FC236}">
                <a16:creationId xmlns:a16="http://schemas.microsoft.com/office/drawing/2014/main" id="{4EE6B174-E98E-2936-FDBB-E3AF5C4F4C8C}"/>
              </a:ext>
            </a:extLst>
          </p:cNvPr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EAD87AF2-D764-DF9B-B4E2-04FCC4F1A1DD}"/>
              </a:ext>
            </a:extLst>
          </p:cNvPr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2F0335D1-AF12-0AE5-436F-7ACFA2285386}"/>
              </a:ext>
            </a:extLst>
          </p:cNvPr>
          <p:cNvSpPr txBox="1"/>
          <p:nvPr/>
        </p:nvSpPr>
        <p:spPr>
          <a:xfrm>
            <a:off x="567888" y="2039372"/>
            <a:ext cx="1024495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CONCEPT SCREENING – PRIORITISE HIGH-IMPACT INNOVATION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51B639E-865F-3BEB-449B-159430EE4E2B}"/>
              </a:ext>
            </a:extLst>
          </p:cNvPr>
          <p:cNvSpPr/>
          <p:nvPr/>
        </p:nvSpPr>
        <p:spPr>
          <a:xfrm>
            <a:off x="491472" y="3442032"/>
            <a:ext cx="5509124" cy="108278"/>
          </a:xfrm>
          <a:prstGeom prst="roundRect">
            <a:avLst/>
          </a:prstGeom>
          <a:solidFill>
            <a:srgbClr val="EAB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96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0227875" y="0"/>
            <a:ext cx="10399005" cy="10281761"/>
            <a:chOff x="0" y="0"/>
            <a:chExt cx="406400" cy="4018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403D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659709" y="-4624142"/>
            <a:ext cx="15839091" cy="8353315"/>
            <a:chOff x="0" y="0"/>
            <a:chExt cx="1324457" cy="698500"/>
          </a:xfrm>
        </p:grpSpPr>
        <p:sp>
          <p:nvSpPr>
            <p:cNvPr id="7" name="Freeform 7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EAB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4626" y="961785"/>
            <a:ext cx="11838246" cy="9805715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36708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8" name="Freeform 18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970737" y="8578892"/>
            <a:ext cx="4307273" cy="3015761"/>
            <a:chOff x="0" y="0"/>
            <a:chExt cx="505660" cy="354041"/>
          </a:xfrm>
        </p:grpSpPr>
        <p:sp>
          <p:nvSpPr>
            <p:cNvPr id="21" name="Freeform 21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EAB02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3051740" y="-45933"/>
            <a:ext cx="7141260" cy="6561033"/>
          </a:xfrm>
          <a:custGeom>
            <a:avLst/>
            <a:gdLst/>
            <a:ahLst/>
            <a:cxnLst/>
            <a:rect l="l" t="t" r="r" b="b"/>
            <a:pathLst>
              <a:path w="7141260" h="6561033">
                <a:moveTo>
                  <a:pt x="0" y="0"/>
                </a:moveTo>
                <a:lnTo>
                  <a:pt x="7141260" y="0"/>
                </a:lnTo>
                <a:lnTo>
                  <a:pt x="7141260" y="6561033"/>
                </a:lnTo>
                <a:lnTo>
                  <a:pt x="0" y="6561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46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1" name="Group 31"/>
          <p:cNvGrpSpPr/>
          <p:nvPr/>
        </p:nvGrpSpPr>
        <p:grpSpPr>
          <a:xfrm>
            <a:off x="10994740" y="1232820"/>
            <a:ext cx="12952146" cy="9544221"/>
            <a:chOff x="0" y="0"/>
            <a:chExt cx="545061" cy="401646"/>
          </a:xfrm>
        </p:grpSpPr>
        <p:sp>
          <p:nvSpPr>
            <p:cNvPr id="32" name="Freeform 32"/>
            <p:cNvSpPr/>
            <p:nvPr/>
          </p:nvSpPr>
          <p:spPr>
            <a:xfrm>
              <a:off x="10610" y="0"/>
              <a:ext cx="523840" cy="401646"/>
            </a:xfrm>
            <a:custGeom>
              <a:avLst/>
              <a:gdLst/>
              <a:ahLst/>
              <a:cxnLst/>
              <a:rect l="l" t="t" r="r" b="b"/>
              <a:pathLst>
                <a:path w="523840" h="401646">
                  <a:moveTo>
                    <a:pt x="222477" y="0"/>
                  </a:moveTo>
                  <a:lnTo>
                    <a:pt x="504564" y="0"/>
                  </a:lnTo>
                  <a:cubicBezTo>
                    <a:pt x="510947" y="0"/>
                    <a:pt x="516873" y="3313"/>
                    <a:pt x="520216" y="8751"/>
                  </a:cubicBezTo>
                  <a:cubicBezTo>
                    <a:pt x="523559" y="14189"/>
                    <a:pt x="523841" y="20972"/>
                    <a:pt x="520959" y="26668"/>
                  </a:cubicBezTo>
                  <a:lnTo>
                    <a:pt x="344742" y="374978"/>
                  </a:lnTo>
                  <a:cubicBezTo>
                    <a:pt x="336467" y="391335"/>
                    <a:pt x="319695" y="401646"/>
                    <a:pt x="301364" y="401646"/>
                  </a:cubicBezTo>
                  <a:lnTo>
                    <a:pt x="19277" y="401646"/>
                  </a:lnTo>
                  <a:cubicBezTo>
                    <a:pt x="12893" y="401646"/>
                    <a:pt x="6967" y="398333"/>
                    <a:pt x="3624" y="392895"/>
                  </a:cubicBezTo>
                  <a:cubicBezTo>
                    <a:pt x="281" y="387457"/>
                    <a:pt x="0" y="380674"/>
                    <a:pt x="2882" y="374978"/>
                  </a:cubicBezTo>
                  <a:lnTo>
                    <a:pt x="179098" y="26668"/>
                  </a:lnTo>
                  <a:cubicBezTo>
                    <a:pt x="187373" y="10311"/>
                    <a:pt x="204146" y="0"/>
                    <a:pt x="222477" y="0"/>
                  </a:cubicBezTo>
                  <a:close/>
                </a:path>
              </a:pathLst>
            </a:custGeom>
            <a:blipFill>
              <a:blip r:embed="rId16"/>
              <a:stretch>
                <a:fillRect l="-13274" r="-220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</p:grp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8AE6398C-FFC4-4A5B-5A3E-32AE1DBEA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630362"/>
              </p:ext>
            </p:extLst>
          </p:nvPr>
        </p:nvGraphicFramePr>
        <p:xfrm>
          <a:off x="875246" y="3672784"/>
          <a:ext cx="9934428" cy="558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738">
                  <a:extLst>
                    <a:ext uri="{9D8B030D-6E8A-4147-A177-3AD203B41FA5}">
                      <a16:colId xmlns:a16="http://schemas.microsoft.com/office/drawing/2014/main" val="2587804915"/>
                    </a:ext>
                  </a:extLst>
                </a:gridCol>
                <a:gridCol w="1655738">
                  <a:extLst>
                    <a:ext uri="{9D8B030D-6E8A-4147-A177-3AD203B41FA5}">
                      <a16:colId xmlns:a16="http://schemas.microsoft.com/office/drawing/2014/main" val="2375729561"/>
                    </a:ext>
                  </a:extLst>
                </a:gridCol>
                <a:gridCol w="1655738">
                  <a:extLst>
                    <a:ext uri="{9D8B030D-6E8A-4147-A177-3AD203B41FA5}">
                      <a16:colId xmlns:a16="http://schemas.microsoft.com/office/drawing/2014/main" val="3402996049"/>
                    </a:ext>
                  </a:extLst>
                </a:gridCol>
                <a:gridCol w="1655738">
                  <a:extLst>
                    <a:ext uri="{9D8B030D-6E8A-4147-A177-3AD203B41FA5}">
                      <a16:colId xmlns:a16="http://schemas.microsoft.com/office/drawing/2014/main" val="116070042"/>
                    </a:ext>
                  </a:extLst>
                </a:gridCol>
                <a:gridCol w="1655738">
                  <a:extLst>
                    <a:ext uri="{9D8B030D-6E8A-4147-A177-3AD203B41FA5}">
                      <a16:colId xmlns:a16="http://schemas.microsoft.com/office/drawing/2014/main" val="1017479959"/>
                    </a:ext>
                  </a:extLst>
                </a:gridCol>
                <a:gridCol w="1655738">
                  <a:extLst>
                    <a:ext uri="{9D8B030D-6E8A-4147-A177-3AD203B41FA5}">
                      <a16:colId xmlns:a16="http://schemas.microsoft.com/office/drawing/2014/main" val="33219033"/>
                    </a:ext>
                  </a:extLst>
                </a:gridCol>
              </a:tblGrid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Needs State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1 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2 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3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4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5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07172"/>
                  </a:ext>
                </a:extLst>
              </a:tr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Market Success Potential (%)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65.80%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71.00%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79.10%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85.20%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77.50%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861810"/>
                  </a:ext>
                </a:extLst>
              </a:tr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Purch Intent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4332512"/>
                  </a:ext>
                </a:extLst>
              </a:tr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Market Trend Alignment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56% 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60% 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719839"/>
                  </a:ext>
                </a:extLst>
              </a:tr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Competitive Benchmarking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77.8%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4959394"/>
                  </a:ext>
                </a:extLst>
              </a:tr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Versatility &amp; Use-Case Fit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86.4%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82.6%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83.20%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08125"/>
                  </a:ext>
                </a:extLst>
              </a:tr>
              <a:tr h="12581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Sensory appeal/taste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010883"/>
                  </a:ext>
                </a:extLst>
              </a:tr>
            </a:tbl>
          </a:graphicData>
        </a:graphic>
      </p:graphicFrame>
      <p:sp>
        <p:nvSpPr>
          <p:cNvPr id="38" name="TextBox 42">
            <a:extLst>
              <a:ext uri="{FF2B5EF4-FFF2-40B4-BE49-F238E27FC236}">
                <a16:creationId xmlns:a16="http://schemas.microsoft.com/office/drawing/2014/main" id="{3DDE4FED-EF44-E1DF-7929-0E9009FA3805}"/>
              </a:ext>
            </a:extLst>
          </p:cNvPr>
          <p:cNvSpPr txBox="1"/>
          <p:nvPr/>
        </p:nvSpPr>
        <p:spPr>
          <a:xfrm>
            <a:off x="878799" y="1439604"/>
            <a:ext cx="1024495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8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Concept Screening – Prioritize High-Impact Innovation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0E9857C-5750-0A99-A523-911EE33D38F7}"/>
              </a:ext>
            </a:extLst>
          </p:cNvPr>
          <p:cNvSpPr/>
          <p:nvPr/>
        </p:nvSpPr>
        <p:spPr>
          <a:xfrm>
            <a:off x="875246" y="3048904"/>
            <a:ext cx="5509124" cy="108278"/>
          </a:xfrm>
          <a:prstGeom prst="roundRect">
            <a:avLst/>
          </a:prstGeom>
          <a:solidFill>
            <a:srgbClr val="EAB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29948" y="-39624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-1147664" y="-1005277"/>
            <a:ext cx="9394899" cy="4117412"/>
            <a:chOff x="0" y="0"/>
            <a:chExt cx="1455516" cy="63789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6"/>
              <a:stretch>
                <a:fillRect t="-26010" b="-260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44" name="Freeform 44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FAAE03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6297359" y="-429546"/>
            <a:ext cx="14319000" cy="3541681"/>
            <a:chOff x="0" y="0"/>
            <a:chExt cx="1437638" cy="355587"/>
          </a:xfrm>
        </p:grpSpPr>
        <p:sp>
          <p:nvSpPr>
            <p:cNvPr id="47" name="Freeform 47"/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-5400000">
            <a:off x="17259300" y="8130635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TextBox 42">
            <a:extLst>
              <a:ext uri="{FF2B5EF4-FFF2-40B4-BE49-F238E27FC236}">
                <a16:creationId xmlns:a16="http://schemas.microsoft.com/office/drawing/2014/main" id="{4BEDEDE0-4D2E-16AA-AE2E-F6F7E7F866AE}"/>
              </a:ext>
            </a:extLst>
          </p:cNvPr>
          <p:cNvSpPr txBox="1"/>
          <p:nvPr/>
        </p:nvSpPr>
        <p:spPr>
          <a:xfrm>
            <a:off x="4347817" y="885975"/>
            <a:ext cx="15741941" cy="929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48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Focus on Long-Term Growth</a:t>
            </a:r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69B84224-8FB1-DE7A-A371-1E421B708C80}"/>
              </a:ext>
            </a:extLst>
          </p:cNvPr>
          <p:cNvSpPr txBox="1"/>
          <p:nvPr/>
        </p:nvSpPr>
        <p:spPr>
          <a:xfrm>
            <a:off x="1666371" y="4656415"/>
            <a:ext cx="5648829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en-ZA" sz="2800" dirty="0">
                <a:effectLst/>
              </a:rPr>
              <a:t>Make data-driven innovation decisions based on a balanced view of short-term viability and long-term relevance.</a:t>
            </a:r>
          </a:p>
          <a:p>
            <a:r>
              <a:rPr lang="en-ZA" sz="2800" dirty="0">
                <a:effectLst/>
              </a:rPr>
              <a:t>Cross-reference trend trajectory with competitor performance to pinpoint resilient, high-growth concepts. Prioritize ideas that align with both </a:t>
            </a:r>
            <a:r>
              <a:rPr lang="en-ZA" sz="2800" b="1" dirty="0">
                <a:effectLst/>
              </a:rPr>
              <a:t>consumer evolution </a:t>
            </a:r>
            <a:r>
              <a:rPr lang="en-ZA" sz="2800" dirty="0">
                <a:effectLst/>
              </a:rPr>
              <a:t>and </a:t>
            </a:r>
            <a:r>
              <a:rPr lang="en-ZA" sz="2800" b="1" dirty="0">
                <a:effectLst/>
              </a:rPr>
              <a:t>strategic brand positioning</a:t>
            </a:r>
            <a:r>
              <a:rPr lang="en-ZA" sz="2800" dirty="0">
                <a:effectLst/>
              </a:rPr>
              <a:t>. </a:t>
            </a:r>
          </a:p>
        </p:txBody>
      </p:sp>
      <p:pic>
        <p:nvPicPr>
          <p:cNvPr id="5" name="Picture 4" descr="A diagram of a performance&#10;&#10;AI-generated content may be incorrect.">
            <a:extLst>
              <a:ext uri="{FF2B5EF4-FFF2-40B4-BE49-F238E27FC236}">
                <a16:creationId xmlns:a16="http://schemas.microsoft.com/office/drawing/2014/main" id="{C19099A9-1BAB-973A-BE29-E79462B863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86" y="4363731"/>
            <a:ext cx="8247275" cy="5199369"/>
          </a:xfrm>
          <a:prstGeom prst="rect">
            <a:avLst/>
          </a:prstGeom>
        </p:spPr>
      </p:pic>
      <p:sp>
        <p:nvSpPr>
          <p:cNvPr id="6" name="TextBox 38">
            <a:extLst>
              <a:ext uri="{FF2B5EF4-FFF2-40B4-BE49-F238E27FC236}">
                <a16:creationId xmlns:a16="http://schemas.microsoft.com/office/drawing/2014/main" id="{3443C1F4-410E-7030-5F24-382C281F859B}"/>
              </a:ext>
            </a:extLst>
          </p:cNvPr>
          <p:cNvSpPr txBox="1"/>
          <p:nvPr/>
        </p:nvSpPr>
        <p:spPr>
          <a:xfrm>
            <a:off x="9964149" y="3662370"/>
            <a:ext cx="6157928" cy="844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32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Longevity – Performance Matrix</a:t>
            </a:r>
          </a:p>
        </p:txBody>
      </p:sp>
    </p:spTree>
    <p:extLst>
      <p:ext uri="{BB962C8B-B14F-4D97-AF65-F5344CB8AC3E}">
        <p14:creationId xmlns:p14="http://schemas.microsoft.com/office/powerpoint/2010/main" val="104045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0F65D-436A-CAC2-74DA-33A1632D3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2AC472B-6D8B-FC84-F096-389E8D48B1DB}"/>
              </a:ext>
            </a:extLst>
          </p:cNvPr>
          <p:cNvSpPr/>
          <p:nvPr/>
        </p:nvSpPr>
        <p:spPr>
          <a:xfrm rot="5400000">
            <a:off x="4003083" y="-3974938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AEA3E5B-3491-1AB3-8C16-184AA3A95970}"/>
              </a:ext>
            </a:extLst>
          </p:cNvPr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68DD7F5-AD04-5167-A291-2DCD101DC2C9}"/>
                </a:ext>
              </a:extLst>
            </p:cNvPr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71B3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6E7C8C9-BBE3-0B34-D3A0-929222D95317}"/>
                </a:ext>
              </a:extLst>
            </p:cNvPr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FDCC957-3E32-EAED-E7EB-179C389B5A5C}"/>
              </a:ext>
            </a:extLst>
          </p:cNvPr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6164A95-2249-35F7-F70E-B1BECFAB26B0}"/>
              </a:ext>
            </a:extLst>
          </p:cNvPr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F863696-13F7-FCF1-9F6D-187C4D41B596}"/>
                </a:ext>
              </a:extLst>
            </p:cNvPr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63A9194-7402-E6D0-7D3E-E841C9F9674E}"/>
                </a:ext>
              </a:extLst>
            </p:cNvPr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EA8083C3-4029-E187-2E49-539A57D5258D}"/>
              </a:ext>
            </a:extLst>
          </p:cNvPr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BC1BAE98-E19C-0FBB-65AE-6F22F9D750BD}"/>
              </a:ext>
            </a:extLst>
          </p:cNvPr>
          <p:cNvSpPr/>
          <p:nvPr/>
        </p:nvSpPr>
        <p:spPr>
          <a:xfrm>
            <a:off x="-387376" y="9354737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solidFill>
            <a:srgbClr val="17474A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F5F245B-402B-7538-2B8B-04367358A670}"/>
              </a:ext>
            </a:extLst>
          </p:cNvPr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919D330-3267-94D5-3F72-29D06E4CD0CD}"/>
              </a:ext>
            </a:extLst>
          </p:cNvPr>
          <p:cNvSpPr/>
          <p:nvPr/>
        </p:nvSpPr>
        <p:spPr>
          <a:xfrm>
            <a:off x="-1330811" y="7227413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FED1A7FE-CDBA-C62C-0609-1B544859C3E5}"/>
              </a:ext>
            </a:extLst>
          </p:cNvPr>
          <p:cNvSpPr txBox="1"/>
          <p:nvPr/>
        </p:nvSpPr>
        <p:spPr>
          <a:xfrm>
            <a:off x="2838529" y="616012"/>
            <a:ext cx="15627494" cy="890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44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Target Growth-Driving Concepts</a:t>
            </a:r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1231EE05-BA48-1913-8B2D-B3362FE22A38}"/>
              </a:ext>
            </a:extLst>
          </p:cNvPr>
          <p:cNvSpPr txBox="1"/>
          <p:nvPr/>
        </p:nvSpPr>
        <p:spPr>
          <a:xfrm>
            <a:off x="1670215" y="3543300"/>
            <a:ext cx="5648829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en-ZA" sz="2800" dirty="0">
                <a:effectLst/>
              </a:rPr>
              <a:t>Filter concepts based on their ability to serve multiple usage occasions and drive volume through versatility and high usage frequency. </a:t>
            </a:r>
          </a:p>
          <a:p>
            <a:pPr>
              <a:buNone/>
            </a:pPr>
            <a:endParaRPr lang="en-ZA" sz="2800" dirty="0">
              <a:effectLst/>
            </a:endParaRPr>
          </a:p>
          <a:p>
            <a:r>
              <a:rPr lang="en-ZA" sz="2800" dirty="0">
                <a:effectLst/>
              </a:rPr>
              <a:t>Explore product pairing scenarios to enhance </a:t>
            </a:r>
            <a:r>
              <a:rPr lang="en-ZA" sz="2800" b="1" dirty="0">
                <a:effectLst/>
              </a:rPr>
              <a:t>category stretch </a:t>
            </a:r>
            <a:r>
              <a:rPr lang="en-ZA" sz="2800" dirty="0">
                <a:effectLst/>
              </a:rPr>
              <a:t>and drive incremental penetration.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70E2ACAC-1F8E-E1F2-0B9B-AC10402E777C}"/>
              </a:ext>
            </a:extLst>
          </p:cNvPr>
          <p:cNvGrpSpPr/>
          <p:nvPr/>
        </p:nvGrpSpPr>
        <p:grpSpPr>
          <a:xfrm>
            <a:off x="7957172" y="3135103"/>
            <a:ext cx="9073891" cy="5156147"/>
            <a:chOff x="0" y="0"/>
            <a:chExt cx="2935491" cy="1668063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643BB05-3D22-27C1-E598-BD4B0276467F}"/>
                </a:ext>
              </a:extLst>
            </p:cNvPr>
            <p:cNvSpPr/>
            <p:nvPr/>
          </p:nvSpPr>
          <p:spPr>
            <a:xfrm>
              <a:off x="0" y="0"/>
              <a:ext cx="2935491" cy="1668063"/>
            </a:xfrm>
            <a:custGeom>
              <a:avLst/>
              <a:gdLst/>
              <a:ahLst/>
              <a:cxnLst/>
              <a:rect l="l" t="t" r="r" b="b"/>
              <a:pathLst>
                <a:path w="2935491" h="1668063">
                  <a:moveTo>
                    <a:pt x="43514" y="0"/>
                  </a:moveTo>
                  <a:lnTo>
                    <a:pt x="2891977" y="0"/>
                  </a:lnTo>
                  <a:cubicBezTo>
                    <a:pt x="2916009" y="0"/>
                    <a:pt x="2935491" y="19482"/>
                    <a:pt x="2935491" y="43514"/>
                  </a:cubicBezTo>
                  <a:lnTo>
                    <a:pt x="2935491" y="1624549"/>
                  </a:lnTo>
                  <a:cubicBezTo>
                    <a:pt x="2935491" y="1648581"/>
                    <a:pt x="2916009" y="1668063"/>
                    <a:pt x="2891977" y="1668063"/>
                  </a:cubicBezTo>
                  <a:lnTo>
                    <a:pt x="43514" y="1668063"/>
                  </a:lnTo>
                  <a:cubicBezTo>
                    <a:pt x="19482" y="1668063"/>
                    <a:pt x="0" y="1648581"/>
                    <a:pt x="0" y="1624549"/>
                  </a:cubicBezTo>
                  <a:lnTo>
                    <a:pt x="0" y="43514"/>
                  </a:lnTo>
                  <a:cubicBezTo>
                    <a:pt x="0" y="19482"/>
                    <a:pt x="19482" y="0"/>
                    <a:pt x="43514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4B37BCA0-3021-EA04-0414-3B9232FAF1A4}"/>
                </a:ext>
              </a:extLst>
            </p:cNvPr>
            <p:cNvSpPr txBox="1"/>
            <p:nvPr/>
          </p:nvSpPr>
          <p:spPr>
            <a:xfrm>
              <a:off x="0" y="-57150"/>
              <a:ext cx="2935491" cy="17252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id="{FECFC841-FDB3-B657-4818-B115D9F9E8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6664" y="2776473"/>
            <a:ext cx="9076525" cy="5729768"/>
          </a:xfrm>
          <a:prstGeom prst="rect">
            <a:avLst/>
          </a:prstGeom>
        </p:spPr>
      </p:pic>
      <p:pic>
        <p:nvPicPr>
          <p:cNvPr id="20" name="Picture 19" descr="A blue and black logo&#10;&#10;AI-generated content may be incorrect.">
            <a:extLst>
              <a:ext uri="{FF2B5EF4-FFF2-40B4-BE49-F238E27FC236}">
                <a16:creationId xmlns:a16="http://schemas.microsoft.com/office/drawing/2014/main" id="{96EC6039-35ED-DEF1-0A7E-3D0EC8FF78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21" y="7667647"/>
            <a:ext cx="1274922" cy="12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68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E75C1-CBE5-4547-C510-58408F90A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B0BF04-5A05-0FEC-2779-BBE94C801C03}"/>
              </a:ext>
            </a:extLst>
          </p:cNvPr>
          <p:cNvSpPr/>
          <p:nvPr/>
        </p:nvSpPr>
        <p:spPr>
          <a:xfrm rot="5400000">
            <a:off x="4029948" y="-39624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EBE0A5B3-5CBE-52E4-AC3F-1C2382749AB8}"/>
              </a:ext>
            </a:extLst>
          </p:cNvPr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9588D883-CF1F-23BD-55E6-A36A70F45784}"/>
              </a:ext>
            </a:extLst>
          </p:cNvPr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38" name="Group 38">
            <a:extLst>
              <a:ext uri="{FF2B5EF4-FFF2-40B4-BE49-F238E27FC236}">
                <a16:creationId xmlns:a16="http://schemas.microsoft.com/office/drawing/2014/main" id="{6225DE3C-2C0C-98F7-16D3-7FDAAE3CF047}"/>
              </a:ext>
            </a:extLst>
          </p:cNvPr>
          <p:cNvGrpSpPr/>
          <p:nvPr/>
        </p:nvGrpSpPr>
        <p:grpSpPr>
          <a:xfrm>
            <a:off x="-1147664" y="-1005277"/>
            <a:ext cx="9394899" cy="4117412"/>
            <a:chOff x="0" y="0"/>
            <a:chExt cx="1455516" cy="637895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CBE12465-44DB-64F0-D19F-E21B9A055BC2}"/>
                </a:ext>
              </a:extLst>
            </p:cNvPr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5"/>
              <a:stretch>
                <a:fillRect t="-26010" b="-260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83F02F56-1246-202C-8903-28BE084A0964}"/>
              </a:ext>
            </a:extLst>
          </p:cNvPr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081244FE-1D8B-101A-D40A-89752082FE64}"/>
                </a:ext>
              </a:extLst>
            </p:cNvPr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F26D7351-D375-F4BC-1492-576B9D659037}"/>
                </a:ext>
              </a:extLst>
            </p:cNvPr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CEDEA6F9-F6ED-B5E4-9605-BFCD919815ED}"/>
              </a:ext>
            </a:extLst>
          </p:cNvPr>
          <p:cNvGrpSpPr/>
          <p:nvPr/>
        </p:nvGrpSpPr>
        <p:grpSpPr>
          <a:xfrm>
            <a:off x="6297359" y="-429546"/>
            <a:ext cx="14319000" cy="3541681"/>
            <a:chOff x="0" y="0"/>
            <a:chExt cx="1437638" cy="355587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9D836C46-72E1-BB5F-C945-C8E71EE6ACAD}"/>
                </a:ext>
              </a:extLst>
            </p:cNvPr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D61F07BB-61DF-59B9-3E04-F8E41D32B478}"/>
                </a:ext>
              </a:extLst>
            </p:cNvPr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056CDB87-E7A9-E3D2-0F87-381BDF32085C}"/>
              </a:ext>
            </a:extLst>
          </p:cNvPr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92D1F45B-09EC-3FC8-5D27-8F5C95C7A2A4}"/>
              </a:ext>
            </a:extLst>
          </p:cNvPr>
          <p:cNvSpPr/>
          <p:nvPr/>
        </p:nvSpPr>
        <p:spPr>
          <a:xfrm rot="-5400000">
            <a:off x="17259300" y="8130635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TextBox 42">
            <a:extLst>
              <a:ext uri="{FF2B5EF4-FFF2-40B4-BE49-F238E27FC236}">
                <a16:creationId xmlns:a16="http://schemas.microsoft.com/office/drawing/2014/main" id="{2C4F5EA9-5E5C-D2E9-AE16-8ACA6CC90DEA}"/>
              </a:ext>
            </a:extLst>
          </p:cNvPr>
          <p:cNvSpPr txBox="1"/>
          <p:nvPr/>
        </p:nvSpPr>
        <p:spPr>
          <a:xfrm>
            <a:off x="8370456" y="928484"/>
            <a:ext cx="7918294" cy="929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48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Ensure Ingredient Integrity</a:t>
            </a:r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174C266C-C23F-2F9D-D7D0-87991E56746A}"/>
              </a:ext>
            </a:extLst>
          </p:cNvPr>
          <p:cNvSpPr txBox="1"/>
          <p:nvPr/>
        </p:nvSpPr>
        <p:spPr>
          <a:xfrm>
            <a:off x="992321" y="5037927"/>
            <a:ext cx="6066552" cy="2610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en-ZA" sz="2800" dirty="0">
                <a:effectLst/>
              </a:rPr>
              <a:t>Evaluate the </a:t>
            </a:r>
            <a:r>
              <a:rPr lang="en-ZA" sz="2800" b="1" dirty="0">
                <a:effectLst/>
              </a:rPr>
              <a:t>risk and safety </a:t>
            </a:r>
            <a:r>
              <a:rPr lang="en-ZA" sz="2800" dirty="0">
                <a:effectLst/>
              </a:rPr>
              <a:t>of proposed ingredients using global regulatory benchmarks (FDA, WHO, EFSA).</a:t>
            </a:r>
          </a:p>
          <a:p>
            <a:pPr marL="457200" indent="-457200">
              <a:spcAft>
                <a:spcPts val="233"/>
              </a:spcAft>
              <a:buFont typeface="Arial" panose="020B0604020202020204" pitchFamily="34" charset="0"/>
              <a:buChar char="•"/>
            </a:pPr>
            <a:r>
              <a:rPr lang="en-ZA" sz="2800" dirty="0">
                <a:effectLst/>
              </a:rPr>
              <a:t>Identify red-flag ingredients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effectLst/>
              </a:rPr>
              <a:t>Discover safer, trend-aligned alternatives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E67672-0E85-DA80-1838-CEF6D1B98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948321"/>
              </p:ext>
            </p:extLst>
          </p:nvPr>
        </p:nvGraphicFramePr>
        <p:xfrm>
          <a:off x="7309304" y="4695028"/>
          <a:ext cx="9986376" cy="329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594">
                  <a:extLst>
                    <a:ext uri="{9D8B030D-6E8A-4147-A177-3AD203B41FA5}">
                      <a16:colId xmlns:a16="http://schemas.microsoft.com/office/drawing/2014/main" val="2361329269"/>
                    </a:ext>
                  </a:extLst>
                </a:gridCol>
                <a:gridCol w="2496594">
                  <a:extLst>
                    <a:ext uri="{9D8B030D-6E8A-4147-A177-3AD203B41FA5}">
                      <a16:colId xmlns:a16="http://schemas.microsoft.com/office/drawing/2014/main" val="1641632690"/>
                    </a:ext>
                  </a:extLst>
                </a:gridCol>
                <a:gridCol w="2496594">
                  <a:extLst>
                    <a:ext uri="{9D8B030D-6E8A-4147-A177-3AD203B41FA5}">
                      <a16:colId xmlns:a16="http://schemas.microsoft.com/office/drawing/2014/main" val="3685133039"/>
                    </a:ext>
                  </a:extLst>
                </a:gridCol>
                <a:gridCol w="2496594">
                  <a:extLst>
                    <a:ext uri="{9D8B030D-6E8A-4147-A177-3AD203B41FA5}">
                      <a16:colId xmlns:a16="http://schemas.microsoft.com/office/drawing/2014/main" val="2081241646"/>
                    </a:ext>
                  </a:extLst>
                </a:gridCol>
              </a:tblGrid>
              <a:tr h="6593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Ingredient</a:t>
                      </a:r>
                    </a:p>
                  </a:txBody>
                  <a:tcPr marL="47625" marR="47625" marT="0" marB="0"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Risk Level</a:t>
                      </a:r>
                    </a:p>
                  </a:txBody>
                  <a:tcPr marL="47625" marR="47625" marT="0" marB="0"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Safety Concerns</a:t>
                      </a:r>
                    </a:p>
                  </a:txBody>
                  <a:tcPr marL="47625" marR="47625" marT="0" marB="0"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Alternative Suggestions</a:t>
                      </a:r>
                    </a:p>
                  </a:txBody>
                  <a:tcPr marL="47625" marR="47625" marT="0" marB="0" anchor="ctr">
                    <a:solidFill>
                      <a:srgbClr val="1747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320208"/>
                  </a:ext>
                </a:extLst>
              </a:tr>
              <a:tr h="6593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Carbonated Water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None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030975"/>
                  </a:ext>
                </a:extLst>
              </a:tr>
              <a:tr h="6593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Blood Orange Juice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Contributes to natural sugar intake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354478"/>
                  </a:ext>
                </a:extLst>
              </a:tr>
              <a:tr h="6593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Sugar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Moderate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High sugar intake risks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Natural sweeteners (e.g., stevia, honey)</a:t>
                      </a:r>
                    </a:p>
                  </a:txBody>
                  <a:tcPr marL="47625" marR="4762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79801"/>
                  </a:ext>
                </a:extLst>
              </a:tr>
              <a:tr h="6593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Citric Acid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Dental erosion with excessive consumption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ZA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47625" marR="47625" marT="0" marB="0" anchor="ctr">
                    <a:solidFill>
                      <a:srgbClr val="DED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701099"/>
                  </a:ext>
                </a:extLst>
              </a:tr>
            </a:tbl>
          </a:graphicData>
        </a:graphic>
      </p:graphicFrame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05470497-B357-9BFB-76EF-DBAA101D4B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32" y="8735109"/>
            <a:ext cx="1182481" cy="1182481"/>
          </a:xfrm>
          <a:prstGeom prst="rect">
            <a:avLst/>
          </a:prstGeom>
        </p:spPr>
      </p:pic>
      <p:pic>
        <p:nvPicPr>
          <p:cNvPr id="10" name="Picture 9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FF770FE3-06BA-686A-53DB-74A4C687CA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672" y="8836666"/>
            <a:ext cx="3107535" cy="91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12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-4626137" y="3553436"/>
            <a:ext cx="10731051" cy="1535927"/>
            <a:chOff x="0" y="0"/>
            <a:chExt cx="2323913" cy="332620"/>
          </a:xfrm>
        </p:grpSpPr>
        <p:sp>
          <p:nvSpPr>
            <p:cNvPr id="4" name="Freeform 4"/>
            <p:cNvSpPr/>
            <p:nvPr/>
          </p:nvSpPr>
          <p:spPr>
            <a:xfrm>
              <a:off x="4453" y="0"/>
              <a:ext cx="2315006" cy="332620"/>
            </a:xfrm>
            <a:custGeom>
              <a:avLst/>
              <a:gdLst/>
              <a:ahLst/>
              <a:cxnLst/>
              <a:rect l="l" t="t" r="r" b="b"/>
              <a:pathLst>
                <a:path w="2315006" h="332620">
                  <a:moveTo>
                    <a:pt x="209569" y="0"/>
                  </a:moveTo>
                  <a:lnTo>
                    <a:pt x="2308638" y="0"/>
                  </a:lnTo>
                  <a:cubicBezTo>
                    <a:pt x="2310834" y="0"/>
                    <a:pt x="2312858" y="1186"/>
                    <a:pt x="2313933" y="3101"/>
                  </a:cubicBezTo>
                  <a:cubicBezTo>
                    <a:pt x="2315007" y="5015"/>
                    <a:pt x="2314963" y="7361"/>
                    <a:pt x="2313818" y="9235"/>
                  </a:cubicBezTo>
                  <a:lnTo>
                    <a:pt x="2121902" y="323385"/>
                  </a:lnTo>
                  <a:cubicBezTo>
                    <a:pt x="2118398" y="329121"/>
                    <a:pt x="2112160" y="332620"/>
                    <a:pt x="2105438" y="332620"/>
                  </a:cubicBezTo>
                  <a:lnTo>
                    <a:pt x="6369" y="332620"/>
                  </a:lnTo>
                  <a:cubicBezTo>
                    <a:pt x="4173" y="332620"/>
                    <a:pt x="2149" y="331434"/>
                    <a:pt x="1075" y="329519"/>
                  </a:cubicBezTo>
                  <a:cubicBezTo>
                    <a:pt x="0" y="327604"/>
                    <a:pt x="44" y="325259"/>
                    <a:pt x="1189" y="323385"/>
                  </a:cubicBezTo>
                  <a:lnTo>
                    <a:pt x="193105" y="9235"/>
                  </a:lnTo>
                  <a:cubicBezTo>
                    <a:pt x="196610" y="3499"/>
                    <a:pt x="202847" y="0"/>
                    <a:pt x="209569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2120713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57410" y="6103640"/>
            <a:ext cx="764156" cy="760336"/>
          </a:xfrm>
          <a:custGeom>
            <a:avLst/>
            <a:gdLst/>
            <a:ahLst/>
            <a:cxnLst/>
            <a:rect l="l" t="t" r="r" b="b"/>
            <a:pathLst>
              <a:path w="764156" h="760336">
                <a:moveTo>
                  <a:pt x="0" y="0"/>
                </a:moveTo>
                <a:lnTo>
                  <a:pt x="764156" y="0"/>
                </a:lnTo>
                <a:lnTo>
                  <a:pt x="764156" y="760336"/>
                </a:lnTo>
                <a:lnTo>
                  <a:pt x="0" y="76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57410" y="4836085"/>
            <a:ext cx="764156" cy="541596"/>
          </a:xfrm>
          <a:custGeom>
            <a:avLst/>
            <a:gdLst/>
            <a:ahLst/>
            <a:cxnLst/>
            <a:rect l="l" t="t" r="r" b="b"/>
            <a:pathLst>
              <a:path w="764156" h="541596">
                <a:moveTo>
                  <a:pt x="0" y="0"/>
                </a:moveTo>
                <a:lnTo>
                  <a:pt x="764156" y="0"/>
                </a:lnTo>
                <a:lnTo>
                  <a:pt x="764156" y="541596"/>
                </a:lnTo>
                <a:lnTo>
                  <a:pt x="0" y="5415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57410" y="3345959"/>
            <a:ext cx="764156" cy="767996"/>
          </a:xfrm>
          <a:custGeom>
            <a:avLst/>
            <a:gdLst/>
            <a:ahLst/>
            <a:cxnLst/>
            <a:rect l="l" t="t" r="r" b="b"/>
            <a:pathLst>
              <a:path w="764156" h="767996">
                <a:moveTo>
                  <a:pt x="0" y="0"/>
                </a:moveTo>
                <a:lnTo>
                  <a:pt x="764156" y="0"/>
                </a:lnTo>
                <a:lnTo>
                  <a:pt x="764156" y="767997"/>
                </a:lnTo>
                <a:lnTo>
                  <a:pt x="0" y="7679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57410" y="7443731"/>
            <a:ext cx="764156" cy="834004"/>
          </a:xfrm>
          <a:custGeom>
            <a:avLst/>
            <a:gdLst/>
            <a:ahLst/>
            <a:cxnLst/>
            <a:rect l="l" t="t" r="r" b="b"/>
            <a:pathLst>
              <a:path w="764156" h="834004">
                <a:moveTo>
                  <a:pt x="0" y="0"/>
                </a:moveTo>
                <a:lnTo>
                  <a:pt x="764156" y="0"/>
                </a:lnTo>
                <a:lnTo>
                  <a:pt x="764156" y="834004"/>
                </a:lnTo>
                <a:lnTo>
                  <a:pt x="0" y="834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354522" y="-443877"/>
            <a:ext cx="13148004" cy="11316273"/>
            <a:chOff x="0" y="0"/>
            <a:chExt cx="811564" cy="698500"/>
          </a:xfrm>
        </p:grpSpPr>
        <p:sp>
          <p:nvSpPr>
            <p:cNvPr id="11" name="Freeform 11"/>
            <p:cNvSpPr/>
            <p:nvPr/>
          </p:nvSpPr>
          <p:spPr>
            <a:xfrm>
              <a:off x="3392" y="0"/>
              <a:ext cx="804780" cy="698500"/>
            </a:xfrm>
            <a:custGeom>
              <a:avLst/>
              <a:gdLst/>
              <a:ahLst/>
              <a:cxnLst/>
              <a:rect l="l" t="t" r="r" b="b"/>
              <a:pathLst>
                <a:path w="804780" h="698500">
                  <a:moveTo>
                    <a:pt x="799289" y="364519"/>
                  </a:moveTo>
                  <a:lnTo>
                    <a:pt x="613856" y="683231"/>
                  </a:lnTo>
                  <a:cubicBezTo>
                    <a:pt x="608356" y="692685"/>
                    <a:pt x="598244" y="698500"/>
                    <a:pt x="587307" y="698500"/>
                  </a:cubicBezTo>
                  <a:lnTo>
                    <a:pt x="217473" y="698500"/>
                  </a:lnTo>
                  <a:cubicBezTo>
                    <a:pt x="206536" y="698500"/>
                    <a:pt x="196424" y="692685"/>
                    <a:pt x="190924" y="683231"/>
                  </a:cubicBezTo>
                  <a:lnTo>
                    <a:pt x="5492" y="364519"/>
                  </a:lnTo>
                  <a:cubicBezTo>
                    <a:pt x="0" y="355080"/>
                    <a:pt x="0" y="343420"/>
                    <a:pt x="5492" y="333981"/>
                  </a:cubicBezTo>
                  <a:lnTo>
                    <a:pt x="190924" y="15269"/>
                  </a:lnTo>
                  <a:cubicBezTo>
                    <a:pt x="196424" y="5815"/>
                    <a:pt x="206536" y="0"/>
                    <a:pt x="217473" y="0"/>
                  </a:cubicBezTo>
                  <a:lnTo>
                    <a:pt x="587307" y="0"/>
                  </a:lnTo>
                  <a:cubicBezTo>
                    <a:pt x="598244" y="0"/>
                    <a:pt x="608356" y="5815"/>
                    <a:pt x="613856" y="15269"/>
                  </a:cubicBezTo>
                  <a:lnTo>
                    <a:pt x="799289" y="333981"/>
                  </a:lnTo>
                  <a:cubicBezTo>
                    <a:pt x="804780" y="343420"/>
                    <a:pt x="804780" y="355080"/>
                    <a:pt x="799289" y="364519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58296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886950" y="-2642796"/>
            <a:ext cx="13708112" cy="11783448"/>
            <a:chOff x="0" y="0"/>
            <a:chExt cx="812800" cy="698680"/>
          </a:xfrm>
        </p:grpSpPr>
        <p:sp>
          <p:nvSpPr>
            <p:cNvPr id="14" name="Freeform 14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36708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81393" y="7918934"/>
            <a:ext cx="4883744" cy="4273276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 rot="-10800000">
            <a:off x="9733712" y="-1378656"/>
            <a:ext cx="3352042" cy="2933037"/>
            <a:chOff x="0" y="0"/>
            <a:chExt cx="812800" cy="711200"/>
          </a:xfrm>
        </p:grpSpPr>
        <p:sp>
          <p:nvSpPr>
            <p:cNvPr id="22" name="Freeform 22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-1252761" y="935355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778522" y="882162"/>
            <a:ext cx="7486775" cy="6878475"/>
          </a:xfrm>
          <a:custGeom>
            <a:avLst/>
            <a:gdLst/>
            <a:ahLst/>
            <a:cxnLst/>
            <a:rect l="l" t="t" r="r" b="b"/>
            <a:pathLst>
              <a:path w="7486775" h="6878475">
                <a:moveTo>
                  <a:pt x="0" y="0"/>
                </a:moveTo>
                <a:lnTo>
                  <a:pt x="7486775" y="0"/>
                </a:lnTo>
                <a:lnTo>
                  <a:pt x="7486775" y="6878474"/>
                </a:lnTo>
                <a:lnTo>
                  <a:pt x="0" y="68784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0046427" y="1287867"/>
            <a:ext cx="9137786" cy="7852785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61771" tIns="61771" rIns="61771" bIns="61771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0408970" y="1560644"/>
            <a:ext cx="10247574" cy="7307231"/>
          </a:xfrm>
          <a:custGeom>
            <a:avLst/>
            <a:gdLst/>
            <a:ahLst/>
            <a:cxnLst/>
            <a:rect l="l" t="t" r="r" b="b"/>
            <a:pathLst>
              <a:path w="979568" h="698500">
                <a:moveTo>
                  <a:pt x="972584" y="368669"/>
                </a:moveTo>
                <a:lnTo>
                  <a:pt x="791980" y="679081"/>
                </a:lnTo>
                <a:cubicBezTo>
                  <a:pt x="784985" y="691104"/>
                  <a:pt x="772125" y="698500"/>
                  <a:pt x="758215" y="698500"/>
                </a:cubicBezTo>
                <a:lnTo>
                  <a:pt x="221353" y="698500"/>
                </a:lnTo>
                <a:cubicBezTo>
                  <a:pt x="207443" y="698500"/>
                  <a:pt x="194583" y="691104"/>
                  <a:pt x="187588" y="679081"/>
                </a:cubicBezTo>
                <a:lnTo>
                  <a:pt x="6984" y="368669"/>
                </a:lnTo>
                <a:cubicBezTo>
                  <a:pt x="0" y="356665"/>
                  <a:pt x="0" y="341835"/>
                  <a:pt x="6984" y="329831"/>
                </a:cubicBezTo>
                <a:lnTo>
                  <a:pt x="187588" y="19419"/>
                </a:lnTo>
                <a:cubicBezTo>
                  <a:pt x="194583" y="7396"/>
                  <a:pt x="207443" y="0"/>
                  <a:pt x="221353" y="0"/>
                </a:cubicBezTo>
                <a:lnTo>
                  <a:pt x="758215" y="0"/>
                </a:lnTo>
                <a:cubicBezTo>
                  <a:pt x="772125" y="0"/>
                  <a:pt x="784985" y="7396"/>
                  <a:pt x="791980" y="19419"/>
                </a:cubicBezTo>
                <a:lnTo>
                  <a:pt x="972584" y="329831"/>
                </a:lnTo>
                <a:cubicBezTo>
                  <a:pt x="979568" y="341835"/>
                  <a:pt x="979568" y="356665"/>
                  <a:pt x="972584" y="368669"/>
                </a:cubicBez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09550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TextBox 31"/>
          <p:cNvSpPr txBox="1"/>
          <p:nvPr/>
        </p:nvSpPr>
        <p:spPr>
          <a:xfrm>
            <a:off x="2189758" y="2344303"/>
            <a:ext cx="6124168" cy="971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Thank You!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2224389" y="5264486"/>
            <a:ext cx="5312229" cy="945814"/>
            <a:chOff x="0" y="0"/>
            <a:chExt cx="7082971" cy="1261086"/>
          </a:xfrm>
        </p:grpSpPr>
        <p:sp>
          <p:nvSpPr>
            <p:cNvPr id="33" name="TextBox 33"/>
            <p:cNvSpPr txBox="1"/>
            <p:nvPr/>
          </p:nvSpPr>
          <p:spPr>
            <a:xfrm>
              <a:off x="7257" y="685353"/>
              <a:ext cx="6538802" cy="575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 dirty="0">
                  <a:solidFill>
                    <a:srgbClr val="23403D"/>
                  </a:solidFill>
                  <a:latin typeface="Poppins"/>
                  <a:ea typeface="Poppins"/>
                  <a:cs typeface="Poppins"/>
                  <a:sym typeface="Poppins"/>
                </a:rPr>
                <a:t>+44 (0) 796 055 4413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85725"/>
              <a:ext cx="7082971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 dirty="0">
                  <a:solidFill>
                    <a:srgbClr val="23403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Phone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224389" y="6502940"/>
            <a:ext cx="6314386" cy="1459960"/>
            <a:chOff x="0" y="-85725"/>
            <a:chExt cx="7082971" cy="1946614"/>
          </a:xfrm>
        </p:grpSpPr>
        <p:sp>
          <p:nvSpPr>
            <p:cNvPr id="36" name="TextBox 36"/>
            <p:cNvSpPr txBox="1"/>
            <p:nvPr/>
          </p:nvSpPr>
          <p:spPr>
            <a:xfrm>
              <a:off x="7257" y="685352"/>
              <a:ext cx="6538802" cy="11755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 dirty="0" err="1">
                  <a:solidFill>
                    <a:srgbClr val="23403D"/>
                  </a:solidFill>
                  <a:latin typeface="Poppins"/>
                  <a:ea typeface="Poppins"/>
                  <a:cs typeface="Poppins"/>
                  <a:sym typeface="Poppins"/>
                </a:rPr>
                <a:t>David.lansanah@Concettide.com</a:t>
              </a:r>
              <a:endParaRPr lang="en-US" sz="2500" dirty="0">
                <a:solidFill>
                  <a:srgbClr val="23403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85725"/>
              <a:ext cx="7082971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 dirty="0">
                  <a:solidFill>
                    <a:srgbClr val="23403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Email</a:t>
              </a:r>
            </a:p>
          </p:txBody>
        </p:sp>
      </p:grpSp>
      <p:grpSp>
        <p:nvGrpSpPr>
          <p:cNvPr id="44" name="Group 32">
            <a:extLst>
              <a:ext uri="{FF2B5EF4-FFF2-40B4-BE49-F238E27FC236}">
                <a16:creationId xmlns:a16="http://schemas.microsoft.com/office/drawing/2014/main" id="{5E24A479-C0B0-AF30-43E0-23D08C1F7BA3}"/>
              </a:ext>
            </a:extLst>
          </p:cNvPr>
          <p:cNvGrpSpPr/>
          <p:nvPr/>
        </p:nvGrpSpPr>
        <p:grpSpPr>
          <a:xfrm>
            <a:off x="2224389" y="3895013"/>
            <a:ext cx="5312229" cy="945814"/>
            <a:chOff x="0" y="0"/>
            <a:chExt cx="7082971" cy="1261086"/>
          </a:xfrm>
        </p:grpSpPr>
        <p:sp>
          <p:nvSpPr>
            <p:cNvPr id="45" name="TextBox 33">
              <a:extLst>
                <a:ext uri="{FF2B5EF4-FFF2-40B4-BE49-F238E27FC236}">
                  <a16:creationId xmlns:a16="http://schemas.microsoft.com/office/drawing/2014/main" id="{71B9C7C1-C648-FBF1-DEA2-C89CDA8014F4}"/>
                </a:ext>
              </a:extLst>
            </p:cNvPr>
            <p:cNvSpPr txBox="1"/>
            <p:nvPr/>
          </p:nvSpPr>
          <p:spPr>
            <a:xfrm>
              <a:off x="7257" y="685353"/>
              <a:ext cx="6538802" cy="575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 dirty="0">
                  <a:solidFill>
                    <a:srgbClr val="23403D"/>
                  </a:solidFill>
                  <a:latin typeface="Poppins"/>
                  <a:ea typeface="Poppins"/>
                  <a:cs typeface="Poppins"/>
                  <a:sym typeface="Poppins"/>
                </a:rPr>
                <a:t>David </a:t>
              </a:r>
              <a:r>
                <a:rPr lang="en-US" sz="2500" dirty="0" err="1">
                  <a:solidFill>
                    <a:srgbClr val="23403D"/>
                  </a:solidFill>
                  <a:latin typeface="Poppins"/>
                  <a:ea typeface="Poppins"/>
                  <a:cs typeface="Poppins"/>
                  <a:sym typeface="Poppins"/>
                </a:rPr>
                <a:t>Lansanah</a:t>
              </a:r>
              <a:endParaRPr lang="en-US" sz="2500" dirty="0">
                <a:solidFill>
                  <a:srgbClr val="23403D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6" name="TextBox 34">
              <a:extLst>
                <a:ext uri="{FF2B5EF4-FFF2-40B4-BE49-F238E27FC236}">
                  <a16:creationId xmlns:a16="http://schemas.microsoft.com/office/drawing/2014/main" id="{B4809339-173A-6E98-19BB-80487DF147E0}"/>
                </a:ext>
              </a:extLst>
            </p:cNvPr>
            <p:cNvSpPr txBox="1"/>
            <p:nvPr/>
          </p:nvSpPr>
          <p:spPr>
            <a:xfrm>
              <a:off x="0" y="-85725"/>
              <a:ext cx="7082971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 dirty="0">
                  <a:solidFill>
                    <a:srgbClr val="23403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Contact</a:t>
              </a:r>
            </a:p>
          </p:txBody>
        </p:sp>
      </p:grpSp>
      <p:pic>
        <p:nvPicPr>
          <p:cNvPr id="47" name="Picture 46" descr="A blue and black logo&#10;&#10;AI-generated content may be incorrect.">
            <a:extLst>
              <a:ext uri="{FF2B5EF4-FFF2-40B4-BE49-F238E27FC236}">
                <a16:creationId xmlns:a16="http://schemas.microsoft.com/office/drawing/2014/main" id="{015A0550-0DAB-EA3D-91FB-1B5C823717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60" y="8484137"/>
            <a:ext cx="1182481" cy="1182481"/>
          </a:xfrm>
          <a:prstGeom prst="rect">
            <a:avLst/>
          </a:prstGeom>
        </p:spPr>
      </p:pic>
      <p:pic>
        <p:nvPicPr>
          <p:cNvPr id="48" name="Picture 47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5FE053D7-0259-5D73-6D9D-35B47B21DD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8585694"/>
            <a:ext cx="3107535" cy="9166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399A6-B1AD-786A-D407-F0C41DDAF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B573CB-D70E-43E9-874F-092D31BC64F8}"/>
              </a:ext>
            </a:extLst>
          </p:cNvPr>
          <p:cNvSpPr/>
          <p:nvPr/>
        </p:nvSpPr>
        <p:spPr>
          <a:xfrm rot="5400000">
            <a:off x="4000500" y="-3767556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6A730A-DC9A-4F8D-3B48-3DB18958DFDA}"/>
              </a:ext>
            </a:extLst>
          </p:cNvPr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6BE52E9-7400-ABF2-01C3-B91B32EBDCF8}"/>
                </a:ext>
              </a:extLst>
            </p:cNvPr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ED5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6D7954B-36F9-A1E6-1B84-A2ABEC1D85B4}"/>
                </a:ext>
              </a:extLst>
            </p:cNvPr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D2A092B-7AC5-4027-4EA3-C48EE04EA490}"/>
              </a:ext>
            </a:extLst>
          </p:cNvPr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760257E-701A-2D1C-B6E5-EBD761097E27}"/>
                </a:ext>
              </a:extLst>
            </p:cNvPr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FAAE03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A631463-09BC-6C94-8482-76E3213CA01D}"/>
                </a:ext>
              </a:extLst>
            </p:cNvPr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A654B54-D81A-6680-34BB-72E82AECB3FE}"/>
              </a:ext>
            </a:extLst>
          </p:cNvPr>
          <p:cNvGrpSpPr/>
          <p:nvPr/>
        </p:nvGrpSpPr>
        <p:grpSpPr>
          <a:xfrm>
            <a:off x="9257377" y="961785"/>
            <a:ext cx="11838246" cy="9805715"/>
            <a:chOff x="0" y="0"/>
            <a:chExt cx="485107" cy="40181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820611D-85E7-CBBF-D542-99F3DC0D7CB7}"/>
                </a:ext>
              </a:extLst>
            </p:cNvPr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5A5E10D-F16C-D46A-7E14-C287EACE1674}"/>
                </a:ext>
              </a:extLst>
            </p:cNvPr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726DF6A3-F265-AB8D-F5C0-390F050AED1C}"/>
              </a:ext>
            </a:extLst>
          </p:cNvPr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EBA12005-9FFF-7DF9-FCCC-01358A394B1B}"/>
              </a:ext>
            </a:extLst>
          </p:cNvPr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00FB6D2-CDEE-2353-1D59-D86DAE167BBE}"/>
                </a:ext>
              </a:extLst>
            </p:cNvPr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9A2D0FC-E292-3A8B-2D51-D9DFD029686E}"/>
                </a:ext>
              </a:extLst>
            </p:cNvPr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22423802-419B-A28F-1D45-A77CF0F49C6F}"/>
              </a:ext>
            </a:extLst>
          </p:cNvPr>
          <p:cNvGrpSpPr/>
          <p:nvPr/>
        </p:nvGrpSpPr>
        <p:grpSpPr>
          <a:xfrm>
            <a:off x="15970737" y="8578892"/>
            <a:ext cx="4307273" cy="3015761"/>
            <a:chOff x="0" y="0"/>
            <a:chExt cx="505660" cy="354041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BD1AB1B-F3FF-E442-805A-6F9CF2E63E0B}"/>
                </a:ext>
              </a:extLst>
            </p:cNvPr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3670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9EFC6139-6DB6-C17D-7207-0DFE8D605AED}"/>
                </a:ext>
              </a:extLst>
            </p:cNvPr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BAB35616-268F-7987-E88A-618D1D061D65}"/>
              </a:ext>
            </a:extLst>
          </p:cNvPr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69A8730-577A-D0E8-FB72-0B2FF5231273}"/>
                </a:ext>
              </a:extLst>
            </p:cNvPr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EAB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8388387-EB4A-29D7-1485-527DC2AC0386}"/>
                </a:ext>
              </a:extLst>
            </p:cNvPr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1C8FE379-0704-587F-0CB0-0134C47693E4}"/>
              </a:ext>
            </a:extLst>
          </p:cNvPr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035B1A08-824F-F5EF-AE66-E5AAE5C60FDD}"/>
              </a:ext>
            </a:extLst>
          </p:cNvPr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E31968A-0F7E-5513-D656-CD02B137101D}"/>
              </a:ext>
            </a:extLst>
          </p:cNvPr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F1E06C4C-8D49-508B-DAF8-55EAE9C9C084}"/>
              </a:ext>
            </a:extLst>
          </p:cNvPr>
          <p:cNvSpPr/>
          <p:nvPr/>
        </p:nvSpPr>
        <p:spPr>
          <a:xfrm>
            <a:off x="11890386" y="672495"/>
            <a:ext cx="7141260" cy="6561033"/>
          </a:xfrm>
          <a:custGeom>
            <a:avLst/>
            <a:gdLst/>
            <a:ahLst/>
            <a:cxnLst/>
            <a:rect l="l" t="t" r="r" b="b"/>
            <a:pathLst>
              <a:path w="7141260" h="6561033">
                <a:moveTo>
                  <a:pt x="0" y="0"/>
                </a:moveTo>
                <a:lnTo>
                  <a:pt x="7141260" y="0"/>
                </a:lnTo>
                <a:lnTo>
                  <a:pt x="7141260" y="6561033"/>
                </a:lnTo>
                <a:lnTo>
                  <a:pt x="0" y="65610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6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EA6E5D89-9A07-42D3-984A-46936427C6F2}"/>
              </a:ext>
            </a:extLst>
          </p:cNvPr>
          <p:cNvSpPr txBox="1"/>
          <p:nvPr/>
        </p:nvSpPr>
        <p:spPr>
          <a:xfrm>
            <a:off x="1076284" y="2338334"/>
            <a:ext cx="9557980" cy="971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 dirty="0">
                <a:solidFill>
                  <a:srgbClr val="17474A"/>
                </a:solidFill>
                <a:latin typeface="+mj-lt"/>
                <a:ea typeface="Open Sans ExtraBold" pitchFamily="2" charset="0"/>
                <a:cs typeface="Open Sans ExtraBold" pitchFamily="2" charset="0"/>
                <a:sym typeface="TT Norms Bold"/>
              </a:rPr>
              <a:t>CONCEPT TIDE</a:t>
            </a:r>
          </a:p>
        </p:txBody>
      </p:sp>
      <p:grpSp>
        <p:nvGrpSpPr>
          <p:cNvPr id="31" name="Group 31">
            <a:extLst>
              <a:ext uri="{FF2B5EF4-FFF2-40B4-BE49-F238E27FC236}">
                <a16:creationId xmlns:a16="http://schemas.microsoft.com/office/drawing/2014/main" id="{6CEDF330-12C0-FB42-5F0E-4360DCF2E0E7}"/>
              </a:ext>
            </a:extLst>
          </p:cNvPr>
          <p:cNvGrpSpPr/>
          <p:nvPr/>
        </p:nvGrpSpPr>
        <p:grpSpPr>
          <a:xfrm>
            <a:off x="9627491" y="1232820"/>
            <a:ext cx="12952146" cy="9544221"/>
            <a:chOff x="0" y="0"/>
            <a:chExt cx="545061" cy="401646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563BACD-3E37-46F4-24EA-6E5F7214738F}"/>
                </a:ext>
              </a:extLst>
            </p:cNvPr>
            <p:cNvSpPr/>
            <p:nvPr/>
          </p:nvSpPr>
          <p:spPr>
            <a:xfrm>
              <a:off x="10610" y="0"/>
              <a:ext cx="523840" cy="401646"/>
            </a:xfrm>
            <a:custGeom>
              <a:avLst/>
              <a:gdLst/>
              <a:ahLst/>
              <a:cxnLst/>
              <a:rect l="l" t="t" r="r" b="b"/>
              <a:pathLst>
                <a:path w="523840" h="401646">
                  <a:moveTo>
                    <a:pt x="222477" y="0"/>
                  </a:moveTo>
                  <a:lnTo>
                    <a:pt x="504564" y="0"/>
                  </a:lnTo>
                  <a:cubicBezTo>
                    <a:pt x="510947" y="0"/>
                    <a:pt x="516873" y="3313"/>
                    <a:pt x="520216" y="8751"/>
                  </a:cubicBezTo>
                  <a:cubicBezTo>
                    <a:pt x="523559" y="14189"/>
                    <a:pt x="523841" y="20972"/>
                    <a:pt x="520959" y="26668"/>
                  </a:cubicBezTo>
                  <a:lnTo>
                    <a:pt x="344742" y="374978"/>
                  </a:lnTo>
                  <a:cubicBezTo>
                    <a:pt x="336467" y="391335"/>
                    <a:pt x="319695" y="401646"/>
                    <a:pt x="301364" y="401646"/>
                  </a:cubicBezTo>
                  <a:lnTo>
                    <a:pt x="19277" y="401646"/>
                  </a:lnTo>
                  <a:cubicBezTo>
                    <a:pt x="12893" y="401646"/>
                    <a:pt x="6967" y="398333"/>
                    <a:pt x="3624" y="392895"/>
                  </a:cubicBezTo>
                  <a:cubicBezTo>
                    <a:pt x="281" y="387457"/>
                    <a:pt x="0" y="380674"/>
                    <a:pt x="2882" y="374978"/>
                  </a:cubicBezTo>
                  <a:lnTo>
                    <a:pt x="179098" y="26668"/>
                  </a:lnTo>
                  <a:cubicBezTo>
                    <a:pt x="187373" y="10311"/>
                    <a:pt x="204146" y="0"/>
                    <a:pt x="222477" y="0"/>
                  </a:cubicBezTo>
                  <a:close/>
                </a:path>
              </a:pathLst>
            </a:custGeom>
            <a:blipFill>
              <a:blip r:embed="rId15"/>
              <a:stretch>
                <a:fillRect l="-13274" r="-220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3">
            <a:extLst>
              <a:ext uri="{FF2B5EF4-FFF2-40B4-BE49-F238E27FC236}">
                <a16:creationId xmlns:a16="http://schemas.microsoft.com/office/drawing/2014/main" id="{18F65E6A-93E1-DF2A-7B6F-B309665A76B3}"/>
              </a:ext>
            </a:extLst>
          </p:cNvPr>
          <p:cNvSpPr txBox="1"/>
          <p:nvPr/>
        </p:nvSpPr>
        <p:spPr>
          <a:xfrm>
            <a:off x="1151480" y="4675037"/>
            <a:ext cx="6523545" cy="214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We provide an AI-powered, human-integrated insights platform that seamlessly connects product concept generation and validation into a unified solution. This enables brands to identify market gaps, develop solutions rooted in real consumer needs, and confidently predict product success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382A9A03-092E-B9C0-E5C9-C6F18E538B3E}"/>
              </a:ext>
            </a:extLst>
          </p:cNvPr>
          <p:cNvSpPr txBox="1"/>
          <p:nvPr/>
        </p:nvSpPr>
        <p:spPr>
          <a:xfrm>
            <a:off x="1151480" y="3412131"/>
            <a:ext cx="5169047" cy="923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999" b="1" dirty="0">
                <a:solidFill>
                  <a:srgbClr val="367085"/>
                </a:solidFill>
                <a:ea typeface="TT Norms Bold"/>
                <a:cs typeface="TT Norms Bold"/>
                <a:sym typeface="TT Norms Bold"/>
              </a:rPr>
              <a:t>AI-Powered, Human-Integrated Innovation Platform</a:t>
            </a:r>
          </a:p>
        </p:txBody>
      </p:sp>
      <p:pic>
        <p:nvPicPr>
          <p:cNvPr id="38" name="Picture 37" descr="A blue and black logo&#10;&#10;AI-generated content may be incorrect.">
            <a:extLst>
              <a:ext uri="{FF2B5EF4-FFF2-40B4-BE49-F238E27FC236}">
                <a16:creationId xmlns:a16="http://schemas.microsoft.com/office/drawing/2014/main" id="{61A159DF-5759-FFF8-AE02-53E1EB3059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0" y="7233528"/>
            <a:ext cx="1610114" cy="1610114"/>
          </a:xfrm>
          <a:prstGeom prst="rect">
            <a:avLst/>
          </a:prstGeom>
        </p:spPr>
      </p:pic>
      <p:pic>
        <p:nvPicPr>
          <p:cNvPr id="40" name="Picture 39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EBC571D3-AA2C-02B8-8E6D-8164174905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81" y="7431223"/>
            <a:ext cx="4231345" cy="12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8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61ED1-DC29-5729-8B39-EE04868F3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7056D2-AD84-48FE-849D-66034A0D745B}"/>
              </a:ext>
            </a:extLst>
          </p:cNvPr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4BE83C1-ECCA-40AF-1281-884BA3AB01E2}"/>
              </a:ext>
            </a:extLst>
          </p:cNvPr>
          <p:cNvGrpSpPr/>
          <p:nvPr/>
        </p:nvGrpSpPr>
        <p:grpSpPr>
          <a:xfrm>
            <a:off x="8465549" y="-459846"/>
            <a:ext cx="11223946" cy="4574646"/>
            <a:chOff x="0" y="0"/>
            <a:chExt cx="1151087" cy="46915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C8D1C27-0E87-53F3-F4C8-5D90E1F43512}"/>
                </a:ext>
              </a:extLst>
            </p:cNvPr>
            <p:cNvSpPr/>
            <p:nvPr/>
          </p:nvSpPr>
          <p:spPr>
            <a:xfrm flipH="1">
              <a:off x="6405" y="0"/>
              <a:ext cx="1138276" cy="469159"/>
            </a:xfrm>
            <a:custGeom>
              <a:avLst/>
              <a:gdLst/>
              <a:ahLst/>
              <a:cxnLst/>
              <a:rect l="l" t="t" r="r" b="b"/>
              <a:pathLst>
                <a:path w="1138276" h="469159">
                  <a:moveTo>
                    <a:pt x="920789" y="0"/>
                  </a:moveTo>
                  <a:lnTo>
                    <a:pt x="14288" y="0"/>
                  </a:lnTo>
                  <a:cubicBezTo>
                    <a:pt x="9711" y="0"/>
                    <a:pt x="5442" y="2304"/>
                    <a:pt x="2930" y="6130"/>
                  </a:cubicBezTo>
                  <a:cubicBezTo>
                    <a:pt x="418" y="9955"/>
                    <a:pt x="0" y="14789"/>
                    <a:pt x="1819" y="18989"/>
                  </a:cubicBezTo>
                  <a:lnTo>
                    <a:pt x="188571" y="450170"/>
                  </a:lnTo>
                  <a:cubicBezTo>
                    <a:pt x="193564" y="461698"/>
                    <a:pt x="204926" y="469159"/>
                    <a:pt x="217488" y="469159"/>
                  </a:cubicBezTo>
                  <a:lnTo>
                    <a:pt x="1123989" y="469159"/>
                  </a:lnTo>
                  <a:cubicBezTo>
                    <a:pt x="1128565" y="469159"/>
                    <a:pt x="1132835" y="466855"/>
                    <a:pt x="1135347" y="463029"/>
                  </a:cubicBezTo>
                  <a:cubicBezTo>
                    <a:pt x="1137859" y="459203"/>
                    <a:pt x="1138276" y="454370"/>
                    <a:pt x="1136457" y="450170"/>
                  </a:cubicBezTo>
                  <a:lnTo>
                    <a:pt x="949706" y="18989"/>
                  </a:lnTo>
                  <a:cubicBezTo>
                    <a:pt x="944713" y="7461"/>
                    <a:pt x="933351" y="0"/>
                    <a:pt x="920789" y="0"/>
                  </a:cubicBezTo>
                  <a:close/>
                </a:path>
              </a:pathLst>
            </a:custGeom>
            <a:blipFill>
              <a:blip r:embed="rId3"/>
              <a:stretch>
                <a:fillRect l="-624" t="-31885" r="-624" b="-3188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F36398D-C2D0-FBC2-6796-EFB08C520457}"/>
              </a:ext>
            </a:extLst>
          </p:cNvPr>
          <p:cNvGrpSpPr/>
          <p:nvPr/>
        </p:nvGrpSpPr>
        <p:grpSpPr>
          <a:xfrm rot="-10800000">
            <a:off x="8635102" y="-449027"/>
            <a:ext cx="2250111" cy="2506427"/>
            <a:chOff x="0" y="0"/>
            <a:chExt cx="812800" cy="90538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1991E2A-9B70-8AA8-F05B-A29F5EC1E8F1}"/>
                </a:ext>
              </a:extLst>
            </p:cNvPr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76B9F8B-3DD1-3577-A7F0-17329D1DCBE8}"/>
                </a:ext>
              </a:extLst>
            </p:cNvPr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413E7443-D79E-A0F5-B25B-FBA7D624C980}"/>
              </a:ext>
            </a:extLst>
          </p:cNvPr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010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37343100-5AD5-36F2-7166-55915958CA19}"/>
              </a:ext>
            </a:extLst>
          </p:cNvPr>
          <p:cNvGrpSpPr/>
          <p:nvPr/>
        </p:nvGrpSpPr>
        <p:grpSpPr>
          <a:xfrm rot="-10800000">
            <a:off x="15722224" y="4594602"/>
            <a:ext cx="5310317" cy="5136277"/>
            <a:chOff x="0" y="0"/>
            <a:chExt cx="812800" cy="786161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2002E9F-32DF-99B8-5E48-B54C4B45E9D2}"/>
                </a:ext>
              </a:extLst>
            </p:cNvPr>
            <p:cNvSpPr/>
            <p:nvPr/>
          </p:nvSpPr>
          <p:spPr>
            <a:xfrm>
              <a:off x="15818" y="26626"/>
              <a:ext cx="781165" cy="759535"/>
            </a:xfrm>
            <a:custGeom>
              <a:avLst/>
              <a:gdLst/>
              <a:ahLst/>
              <a:cxnLst/>
              <a:rect l="l" t="t" r="r" b="b"/>
              <a:pathLst>
                <a:path w="781165" h="759535">
                  <a:moveTo>
                    <a:pt x="410667" y="12227"/>
                  </a:moveTo>
                  <a:lnTo>
                    <a:pt x="776897" y="720682"/>
                  </a:lnTo>
                  <a:cubicBezTo>
                    <a:pt x="781164" y="728937"/>
                    <a:pt x="780820" y="738818"/>
                    <a:pt x="775988" y="746755"/>
                  </a:cubicBezTo>
                  <a:cubicBezTo>
                    <a:pt x="771156" y="754691"/>
                    <a:pt x="762537" y="759535"/>
                    <a:pt x="753245" y="759535"/>
                  </a:cubicBezTo>
                  <a:lnTo>
                    <a:pt x="27919" y="759535"/>
                  </a:lnTo>
                  <a:cubicBezTo>
                    <a:pt x="18627" y="759535"/>
                    <a:pt x="10008" y="754691"/>
                    <a:pt x="5176" y="746755"/>
                  </a:cubicBezTo>
                  <a:cubicBezTo>
                    <a:pt x="344" y="738818"/>
                    <a:pt x="0" y="728937"/>
                    <a:pt x="4267" y="720682"/>
                  </a:cubicBezTo>
                  <a:lnTo>
                    <a:pt x="370497" y="12227"/>
                  </a:lnTo>
                  <a:cubicBezTo>
                    <a:pt x="374380" y="4717"/>
                    <a:pt x="382128" y="0"/>
                    <a:pt x="390582" y="0"/>
                  </a:cubicBezTo>
                  <a:cubicBezTo>
                    <a:pt x="399036" y="0"/>
                    <a:pt x="406784" y="4717"/>
                    <a:pt x="410667" y="12227"/>
                  </a:cubicBezTo>
                  <a:close/>
                </a:path>
              </a:pathLst>
            </a:custGeom>
            <a:solidFill>
              <a:srgbClr val="DED5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4E7F8F3-123C-5069-5664-3D6EE7DD99EE}"/>
                </a:ext>
              </a:extLst>
            </p:cNvPr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DBFEB8F-DF8F-659A-FAB0-AD07360EF35B}"/>
              </a:ext>
            </a:extLst>
          </p:cNvPr>
          <p:cNvGrpSpPr/>
          <p:nvPr/>
        </p:nvGrpSpPr>
        <p:grpSpPr>
          <a:xfrm>
            <a:off x="-4343609" y="4594602"/>
            <a:ext cx="22080944" cy="4969855"/>
            <a:chOff x="0" y="0"/>
            <a:chExt cx="1800779" cy="405309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453BD60-6C5A-C264-B443-3EB10BF88BF8}"/>
                </a:ext>
              </a:extLst>
            </p:cNvPr>
            <p:cNvSpPr/>
            <p:nvPr/>
          </p:nvSpPr>
          <p:spPr>
            <a:xfrm>
              <a:off x="3705" y="0"/>
              <a:ext cx="1793369" cy="405309"/>
            </a:xfrm>
            <a:custGeom>
              <a:avLst/>
              <a:gdLst/>
              <a:ahLst/>
              <a:cxnLst/>
              <a:rect l="l" t="t" r="r" b="b"/>
              <a:pathLst>
                <a:path w="1793369" h="405309">
                  <a:moveTo>
                    <a:pt x="1583355" y="0"/>
                  </a:moveTo>
                  <a:lnTo>
                    <a:pt x="6813" y="0"/>
                  </a:lnTo>
                  <a:cubicBezTo>
                    <a:pt x="4562" y="0"/>
                    <a:pt x="2471" y="1166"/>
                    <a:pt x="1288" y="3082"/>
                  </a:cubicBezTo>
                  <a:cubicBezTo>
                    <a:pt x="106" y="4998"/>
                    <a:pt x="0" y="7390"/>
                    <a:pt x="1009" y="9403"/>
                  </a:cubicBezTo>
                  <a:lnTo>
                    <a:pt x="194781" y="395906"/>
                  </a:lnTo>
                  <a:cubicBezTo>
                    <a:pt x="197671" y="401670"/>
                    <a:pt x="203566" y="405309"/>
                    <a:pt x="210013" y="405309"/>
                  </a:cubicBezTo>
                  <a:lnTo>
                    <a:pt x="1786555" y="405309"/>
                  </a:lnTo>
                  <a:cubicBezTo>
                    <a:pt x="1788807" y="405309"/>
                    <a:pt x="1790898" y="404143"/>
                    <a:pt x="1792080" y="402227"/>
                  </a:cubicBezTo>
                  <a:cubicBezTo>
                    <a:pt x="1793263" y="400311"/>
                    <a:pt x="1793369" y="397919"/>
                    <a:pt x="1792360" y="395906"/>
                  </a:cubicBezTo>
                  <a:lnTo>
                    <a:pt x="1598588" y="9403"/>
                  </a:lnTo>
                  <a:cubicBezTo>
                    <a:pt x="1595698" y="3639"/>
                    <a:pt x="1589803" y="0"/>
                    <a:pt x="1583355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0DEEDBB0-E2DA-55F6-5E3F-31158A18E511}"/>
                </a:ext>
              </a:extLst>
            </p:cNvPr>
            <p:cNvSpPr txBox="1"/>
            <p:nvPr/>
          </p:nvSpPr>
          <p:spPr>
            <a:xfrm>
              <a:off x="101600" y="-66675"/>
              <a:ext cx="1597579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39017FAE-BFAF-976E-C3C3-308EA592979F}"/>
              </a:ext>
            </a:extLst>
          </p:cNvPr>
          <p:cNvSpPr/>
          <p:nvPr/>
        </p:nvSpPr>
        <p:spPr>
          <a:xfrm rot="10481927" flipH="1">
            <a:off x="16784572" y="48619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DB7B60F-A5E1-8AE0-1D63-E941D5CCEDBD}"/>
              </a:ext>
            </a:extLst>
          </p:cNvPr>
          <p:cNvSpPr/>
          <p:nvPr/>
        </p:nvSpPr>
        <p:spPr>
          <a:xfrm>
            <a:off x="-2269885" y="-2139480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ECD1964D-2E8E-F98A-BF76-101B62C86C4F}"/>
              </a:ext>
            </a:extLst>
          </p:cNvPr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92EA6C3-8E20-3D7B-CC0B-FEB3C903E8C9}"/>
              </a:ext>
            </a:extLst>
          </p:cNvPr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C46F5D37-8DE7-05B0-F65E-DD43FF50BE34}"/>
              </a:ext>
            </a:extLst>
          </p:cNvPr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D45C3AD0-1501-6B91-3725-C430E7D9DEEA}"/>
              </a:ext>
            </a:extLst>
          </p:cNvPr>
          <p:cNvSpPr txBox="1"/>
          <p:nvPr/>
        </p:nvSpPr>
        <p:spPr>
          <a:xfrm>
            <a:off x="510676" y="3009900"/>
            <a:ext cx="9982200" cy="929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48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CONCEPT GENERATOR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0957292-55A7-4CA0-9B91-FB374AD160C1}"/>
              </a:ext>
            </a:extLst>
          </p:cNvPr>
          <p:cNvSpPr txBox="1"/>
          <p:nvPr/>
        </p:nvSpPr>
        <p:spPr>
          <a:xfrm>
            <a:off x="1193917" y="6273996"/>
            <a:ext cx="398417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en-ZA" sz="2800" b="1" dirty="0">
                <a:solidFill>
                  <a:schemeClr val="bg1"/>
                </a:solidFill>
                <a:effectLst/>
                <a:latin typeface="Helvetica" pitchFamily="2" charset="0"/>
              </a:rPr>
              <a:t>Category &amp; Market Context </a:t>
            </a:r>
            <a:endParaRPr lang="en-ZA" sz="28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F17EB8D6-A2A7-19D4-47E2-FDCB995DEA3C}"/>
              </a:ext>
            </a:extLst>
          </p:cNvPr>
          <p:cNvSpPr txBox="1"/>
          <p:nvPr/>
        </p:nvSpPr>
        <p:spPr>
          <a:xfrm>
            <a:off x="1200150" y="7581900"/>
            <a:ext cx="342265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en-ZA" sz="2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Provides insights into the top 15 brands and three most important Needs State they occupy 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03C9CA33-92A9-66DA-A11C-7CF55597F46A}"/>
              </a:ext>
            </a:extLst>
          </p:cNvPr>
          <p:cNvSpPr txBox="1"/>
          <p:nvPr/>
        </p:nvSpPr>
        <p:spPr>
          <a:xfrm>
            <a:off x="5693229" y="6212254"/>
            <a:ext cx="3984171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Category Pain Point Analysis 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13065CE7-5835-E93D-C89A-6693F28615F2}"/>
              </a:ext>
            </a:extLst>
          </p:cNvPr>
          <p:cNvSpPr txBox="1"/>
          <p:nvPr/>
        </p:nvSpPr>
        <p:spPr>
          <a:xfrm>
            <a:off x="5697820" y="7581900"/>
            <a:ext cx="350608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ZA" sz="2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Provide insight into problem areas, size of impacted audience 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9479AB40-A6FD-3CB0-C475-F27208AD02D1}"/>
              </a:ext>
            </a:extLst>
          </p:cNvPr>
          <p:cNvSpPr txBox="1"/>
          <p:nvPr/>
        </p:nvSpPr>
        <p:spPr>
          <a:xfrm>
            <a:off x="10363200" y="6229922"/>
            <a:ext cx="3818379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Trend Alignment &amp; Solution Mapping 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E9F14CD4-FDAD-3F01-31CA-5F74C9CE8026}"/>
              </a:ext>
            </a:extLst>
          </p:cNvPr>
          <p:cNvSpPr txBox="1"/>
          <p:nvPr/>
        </p:nvSpPr>
        <p:spPr>
          <a:xfrm>
            <a:off x="10363200" y="7581900"/>
            <a:ext cx="381837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ZA" sz="2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Delivers Insights into category trends mapped to consumer pain points 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3BD6332-8A72-3457-896A-501867FB5B07}"/>
              </a:ext>
            </a:extLst>
          </p:cNvPr>
          <p:cNvSpPr/>
          <p:nvPr/>
        </p:nvSpPr>
        <p:spPr>
          <a:xfrm>
            <a:off x="520201" y="3926725"/>
            <a:ext cx="5509124" cy="108278"/>
          </a:xfrm>
          <a:prstGeom prst="roundRect">
            <a:avLst/>
          </a:prstGeom>
          <a:solidFill>
            <a:srgbClr val="EAB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D1B23748-B30F-87CE-26C6-D4BD5854EABD}"/>
              </a:ext>
            </a:extLst>
          </p:cNvPr>
          <p:cNvSpPr/>
          <p:nvPr/>
        </p:nvSpPr>
        <p:spPr>
          <a:xfrm>
            <a:off x="1116888" y="5004184"/>
            <a:ext cx="877723" cy="1170298"/>
          </a:xfrm>
          <a:custGeom>
            <a:avLst/>
            <a:gdLst/>
            <a:ahLst/>
            <a:cxnLst/>
            <a:rect l="l" t="t" r="r" b="b"/>
            <a:pathLst>
              <a:path w="877723" h="1170298">
                <a:moveTo>
                  <a:pt x="0" y="0"/>
                </a:moveTo>
                <a:lnTo>
                  <a:pt x="877724" y="0"/>
                </a:lnTo>
                <a:lnTo>
                  <a:pt x="877724" y="1170298"/>
                </a:lnTo>
                <a:lnTo>
                  <a:pt x="0" y="1170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7" name="Freeform 22">
            <a:extLst>
              <a:ext uri="{FF2B5EF4-FFF2-40B4-BE49-F238E27FC236}">
                <a16:creationId xmlns:a16="http://schemas.microsoft.com/office/drawing/2014/main" id="{2F84A385-E66F-E64E-8B40-B83536A44FAF}"/>
              </a:ext>
            </a:extLst>
          </p:cNvPr>
          <p:cNvSpPr/>
          <p:nvPr/>
        </p:nvSpPr>
        <p:spPr>
          <a:xfrm>
            <a:off x="5679834" y="5004184"/>
            <a:ext cx="877723" cy="1170298"/>
          </a:xfrm>
          <a:custGeom>
            <a:avLst/>
            <a:gdLst/>
            <a:ahLst/>
            <a:cxnLst/>
            <a:rect l="l" t="t" r="r" b="b"/>
            <a:pathLst>
              <a:path w="877723" h="1170298">
                <a:moveTo>
                  <a:pt x="0" y="0"/>
                </a:moveTo>
                <a:lnTo>
                  <a:pt x="877724" y="0"/>
                </a:lnTo>
                <a:lnTo>
                  <a:pt x="877724" y="1170298"/>
                </a:lnTo>
                <a:lnTo>
                  <a:pt x="0" y="1170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3E6D9A95-80BD-B7A0-64EE-2D77E47F1E62}"/>
              </a:ext>
            </a:extLst>
          </p:cNvPr>
          <p:cNvSpPr/>
          <p:nvPr/>
        </p:nvSpPr>
        <p:spPr>
          <a:xfrm>
            <a:off x="10288048" y="5004184"/>
            <a:ext cx="877723" cy="1170298"/>
          </a:xfrm>
          <a:custGeom>
            <a:avLst/>
            <a:gdLst/>
            <a:ahLst/>
            <a:cxnLst/>
            <a:rect l="l" t="t" r="r" b="b"/>
            <a:pathLst>
              <a:path w="877723" h="1170298">
                <a:moveTo>
                  <a:pt x="0" y="0"/>
                </a:moveTo>
                <a:lnTo>
                  <a:pt x="877724" y="0"/>
                </a:lnTo>
                <a:lnTo>
                  <a:pt x="877724" y="1170298"/>
                </a:lnTo>
                <a:lnTo>
                  <a:pt x="0" y="1170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60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9ABF5-1422-C095-B39E-40ED80C9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13D9F51-053B-2288-B565-5C69E9B1D84E}"/>
              </a:ext>
            </a:extLst>
          </p:cNvPr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055185D-BCBD-F239-D90D-233E62C1F233}"/>
              </a:ext>
            </a:extLst>
          </p:cNvPr>
          <p:cNvGrpSpPr/>
          <p:nvPr/>
        </p:nvGrpSpPr>
        <p:grpSpPr>
          <a:xfrm>
            <a:off x="8465549" y="-459846"/>
            <a:ext cx="11223946" cy="4574646"/>
            <a:chOff x="0" y="0"/>
            <a:chExt cx="1151087" cy="46915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F38CA60-4354-B28B-685F-F1B2A5E56AD9}"/>
                </a:ext>
              </a:extLst>
            </p:cNvPr>
            <p:cNvSpPr/>
            <p:nvPr/>
          </p:nvSpPr>
          <p:spPr>
            <a:xfrm flipH="1">
              <a:off x="6405" y="0"/>
              <a:ext cx="1138276" cy="469159"/>
            </a:xfrm>
            <a:custGeom>
              <a:avLst/>
              <a:gdLst/>
              <a:ahLst/>
              <a:cxnLst/>
              <a:rect l="l" t="t" r="r" b="b"/>
              <a:pathLst>
                <a:path w="1138276" h="469159">
                  <a:moveTo>
                    <a:pt x="920789" y="0"/>
                  </a:moveTo>
                  <a:lnTo>
                    <a:pt x="14288" y="0"/>
                  </a:lnTo>
                  <a:cubicBezTo>
                    <a:pt x="9711" y="0"/>
                    <a:pt x="5442" y="2304"/>
                    <a:pt x="2930" y="6130"/>
                  </a:cubicBezTo>
                  <a:cubicBezTo>
                    <a:pt x="418" y="9955"/>
                    <a:pt x="0" y="14789"/>
                    <a:pt x="1819" y="18989"/>
                  </a:cubicBezTo>
                  <a:lnTo>
                    <a:pt x="188571" y="450170"/>
                  </a:lnTo>
                  <a:cubicBezTo>
                    <a:pt x="193564" y="461698"/>
                    <a:pt x="204926" y="469159"/>
                    <a:pt x="217488" y="469159"/>
                  </a:cubicBezTo>
                  <a:lnTo>
                    <a:pt x="1123989" y="469159"/>
                  </a:lnTo>
                  <a:cubicBezTo>
                    <a:pt x="1128565" y="469159"/>
                    <a:pt x="1132835" y="466855"/>
                    <a:pt x="1135347" y="463029"/>
                  </a:cubicBezTo>
                  <a:cubicBezTo>
                    <a:pt x="1137859" y="459203"/>
                    <a:pt x="1138276" y="454370"/>
                    <a:pt x="1136457" y="450170"/>
                  </a:cubicBezTo>
                  <a:lnTo>
                    <a:pt x="949706" y="18989"/>
                  </a:lnTo>
                  <a:cubicBezTo>
                    <a:pt x="944713" y="7461"/>
                    <a:pt x="933351" y="0"/>
                    <a:pt x="920789" y="0"/>
                  </a:cubicBezTo>
                  <a:close/>
                </a:path>
              </a:pathLst>
            </a:custGeom>
            <a:blipFill>
              <a:blip r:embed="rId3"/>
              <a:stretch>
                <a:fillRect l="-624" t="-31885" r="-624" b="-3188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5ADA284-1ED4-02A2-079C-6996CDB3B8EC}"/>
              </a:ext>
            </a:extLst>
          </p:cNvPr>
          <p:cNvGrpSpPr/>
          <p:nvPr/>
        </p:nvGrpSpPr>
        <p:grpSpPr>
          <a:xfrm rot="-10800000">
            <a:off x="8635102" y="-449027"/>
            <a:ext cx="2250111" cy="2506427"/>
            <a:chOff x="0" y="0"/>
            <a:chExt cx="812800" cy="90538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E6DA12D-93AC-2132-8E1A-6CD33A49F283}"/>
                </a:ext>
              </a:extLst>
            </p:cNvPr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CABAF3C-C9E1-7027-95E2-80DB0BE70273}"/>
                </a:ext>
              </a:extLst>
            </p:cNvPr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ADC897BC-7DF7-A706-BD25-673B47D4B186}"/>
              </a:ext>
            </a:extLst>
          </p:cNvPr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010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4D2E5BF-44E2-6FA8-692A-24ADF9555263}"/>
              </a:ext>
            </a:extLst>
          </p:cNvPr>
          <p:cNvGrpSpPr/>
          <p:nvPr/>
        </p:nvGrpSpPr>
        <p:grpSpPr>
          <a:xfrm rot="-10800000">
            <a:off x="15722224" y="4594602"/>
            <a:ext cx="5310317" cy="5136277"/>
            <a:chOff x="0" y="0"/>
            <a:chExt cx="812800" cy="786161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7A0197B-829A-BA08-6D38-FC460F2992C2}"/>
                </a:ext>
              </a:extLst>
            </p:cNvPr>
            <p:cNvSpPr/>
            <p:nvPr/>
          </p:nvSpPr>
          <p:spPr>
            <a:xfrm>
              <a:off x="15818" y="26626"/>
              <a:ext cx="781165" cy="759535"/>
            </a:xfrm>
            <a:custGeom>
              <a:avLst/>
              <a:gdLst/>
              <a:ahLst/>
              <a:cxnLst/>
              <a:rect l="l" t="t" r="r" b="b"/>
              <a:pathLst>
                <a:path w="781165" h="759535">
                  <a:moveTo>
                    <a:pt x="410667" y="12227"/>
                  </a:moveTo>
                  <a:lnTo>
                    <a:pt x="776897" y="720682"/>
                  </a:lnTo>
                  <a:cubicBezTo>
                    <a:pt x="781164" y="728937"/>
                    <a:pt x="780820" y="738818"/>
                    <a:pt x="775988" y="746755"/>
                  </a:cubicBezTo>
                  <a:cubicBezTo>
                    <a:pt x="771156" y="754691"/>
                    <a:pt x="762537" y="759535"/>
                    <a:pt x="753245" y="759535"/>
                  </a:cubicBezTo>
                  <a:lnTo>
                    <a:pt x="27919" y="759535"/>
                  </a:lnTo>
                  <a:cubicBezTo>
                    <a:pt x="18627" y="759535"/>
                    <a:pt x="10008" y="754691"/>
                    <a:pt x="5176" y="746755"/>
                  </a:cubicBezTo>
                  <a:cubicBezTo>
                    <a:pt x="344" y="738818"/>
                    <a:pt x="0" y="728937"/>
                    <a:pt x="4267" y="720682"/>
                  </a:cubicBezTo>
                  <a:lnTo>
                    <a:pt x="370497" y="12227"/>
                  </a:lnTo>
                  <a:cubicBezTo>
                    <a:pt x="374380" y="4717"/>
                    <a:pt x="382128" y="0"/>
                    <a:pt x="390582" y="0"/>
                  </a:cubicBezTo>
                  <a:cubicBezTo>
                    <a:pt x="399036" y="0"/>
                    <a:pt x="406784" y="4717"/>
                    <a:pt x="410667" y="12227"/>
                  </a:cubicBezTo>
                  <a:close/>
                </a:path>
              </a:pathLst>
            </a:custGeom>
            <a:solidFill>
              <a:srgbClr val="EAB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01B70F6-FD8B-4B93-8D6F-4056DDCC15B3}"/>
                </a:ext>
              </a:extLst>
            </p:cNvPr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3419496-44DC-0BBD-4F11-90EDF25C3B51}"/>
              </a:ext>
            </a:extLst>
          </p:cNvPr>
          <p:cNvGrpSpPr/>
          <p:nvPr/>
        </p:nvGrpSpPr>
        <p:grpSpPr>
          <a:xfrm>
            <a:off x="-4343609" y="4594602"/>
            <a:ext cx="22080944" cy="4969855"/>
            <a:chOff x="0" y="0"/>
            <a:chExt cx="1800779" cy="405309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DEDDB8D-30A4-9400-9E02-675C404E47B4}"/>
                </a:ext>
              </a:extLst>
            </p:cNvPr>
            <p:cNvSpPr/>
            <p:nvPr/>
          </p:nvSpPr>
          <p:spPr>
            <a:xfrm>
              <a:off x="3705" y="0"/>
              <a:ext cx="1793369" cy="405309"/>
            </a:xfrm>
            <a:custGeom>
              <a:avLst/>
              <a:gdLst/>
              <a:ahLst/>
              <a:cxnLst/>
              <a:rect l="l" t="t" r="r" b="b"/>
              <a:pathLst>
                <a:path w="1793369" h="405309">
                  <a:moveTo>
                    <a:pt x="1583355" y="0"/>
                  </a:moveTo>
                  <a:lnTo>
                    <a:pt x="6813" y="0"/>
                  </a:lnTo>
                  <a:cubicBezTo>
                    <a:pt x="4562" y="0"/>
                    <a:pt x="2471" y="1166"/>
                    <a:pt x="1288" y="3082"/>
                  </a:cubicBezTo>
                  <a:cubicBezTo>
                    <a:pt x="106" y="4998"/>
                    <a:pt x="0" y="7390"/>
                    <a:pt x="1009" y="9403"/>
                  </a:cubicBezTo>
                  <a:lnTo>
                    <a:pt x="194781" y="395906"/>
                  </a:lnTo>
                  <a:cubicBezTo>
                    <a:pt x="197671" y="401670"/>
                    <a:pt x="203566" y="405309"/>
                    <a:pt x="210013" y="405309"/>
                  </a:cubicBezTo>
                  <a:lnTo>
                    <a:pt x="1786555" y="405309"/>
                  </a:lnTo>
                  <a:cubicBezTo>
                    <a:pt x="1788807" y="405309"/>
                    <a:pt x="1790898" y="404143"/>
                    <a:pt x="1792080" y="402227"/>
                  </a:cubicBezTo>
                  <a:cubicBezTo>
                    <a:pt x="1793263" y="400311"/>
                    <a:pt x="1793369" y="397919"/>
                    <a:pt x="1792360" y="395906"/>
                  </a:cubicBezTo>
                  <a:lnTo>
                    <a:pt x="1598588" y="9403"/>
                  </a:lnTo>
                  <a:cubicBezTo>
                    <a:pt x="1595698" y="3639"/>
                    <a:pt x="1589803" y="0"/>
                    <a:pt x="1583355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235A1B3-6580-DCB7-94D9-B5A9651E150C}"/>
                </a:ext>
              </a:extLst>
            </p:cNvPr>
            <p:cNvSpPr txBox="1"/>
            <p:nvPr/>
          </p:nvSpPr>
          <p:spPr>
            <a:xfrm>
              <a:off x="101600" y="-66675"/>
              <a:ext cx="1597579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01620DFC-4686-7A26-5BF8-641B9CECB25D}"/>
              </a:ext>
            </a:extLst>
          </p:cNvPr>
          <p:cNvSpPr/>
          <p:nvPr/>
        </p:nvSpPr>
        <p:spPr>
          <a:xfrm rot="10481927" flipH="1">
            <a:off x="16784572" y="48619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28E6E2A-7490-DBEC-4BAB-FB85EBA2A274}"/>
              </a:ext>
            </a:extLst>
          </p:cNvPr>
          <p:cNvSpPr/>
          <p:nvPr/>
        </p:nvSpPr>
        <p:spPr>
          <a:xfrm>
            <a:off x="-2269885" y="-2139480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775A8010-8576-8FAB-ED55-F012BB2C122C}"/>
              </a:ext>
            </a:extLst>
          </p:cNvPr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6A019BB-CC8B-8742-DB1C-3CD3E6B00ECE}"/>
              </a:ext>
            </a:extLst>
          </p:cNvPr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0A1EBFEB-54C6-9614-76E2-AD2FA2D8C33C}"/>
              </a:ext>
            </a:extLst>
          </p:cNvPr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8F900559-6BC3-C7B4-A495-CB476A6F5ECB}"/>
              </a:ext>
            </a:extLst>
          </p:cNvPr>
          <p:cNvSpPr/>
          <p:nvPr/>
        </p:nvSpPr>
        <p:spPr>
          <a:xfrm>
            <a:off x="1143000" y="5456390"/>
            <a:ext cx="877723" cy="1170298"/>
          </a:xfrm>
          <a:custGeom>
            <a:avLst/>
            <a:gdLst/>
            <a:ahLst/>
            <a:cxnLst/>
            <a:rect l="l" t="t" r="r" b="b"/>
            <a:pathLst>
              <a:path w="877723" h="1170298">
                <a:moveTo>
                  <a:pt x="0" y="0"/>
                </a:moveTo>
                <a:lnTo>
                  <a:pt x="877724" y="0"/>
                </a:lnTo>
                <a:lnTo>
                  <a:pt x="877724" y="1170298"/>
                </a:lnTo>
                <a:lnTo>
                  <a:pt x="0" y="1170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411E7D1C-62D7-E60B-9271-8065436A79EB}"/>
              </a:ext>
            </a:extLst>
          </p:cNvPr>
          <p:cNvSpPr txBox="1"/>
          <p:nvPr/>
        </p:nvSpPr>
        <p:spPr>
          <a:xfrm>
            <a:off x="1143000" y="6690892"/>
            <a:ext cx="3471254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Opportunity Sizing &amp; Prioritization</a:t>
            </a: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992724D9-C0C3-6A6D-0FE0-B4613384E276}"/>
              </a:ext>
            </a:extLst>
          </p:cNvPr>
          <p:cNvSpPr txBox="1"/>
          <p:nvPr/>
        </p:nvSpPr>
        <p:spPr>
          <a:xfrm>
            <a:off x="1143000" y="7801570"/>
            <a:ext cx="347125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ZA" sz="2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Provides an estimate of the size of opportunity space</a:t>
            </a:r>
          </a:p>
        </p:txBody>
      </p:sp>
      <p:sp>
        <p:nvSpPr>
          <p:cNvPr id="33" name="Freeform 22">
            <a:extLst>
              <a:ext uri="{FF2B5EF4-FFF2-40B4-BE49-F238E27FC236}">
                <a16:creationId xmlns:a16="http://schemas.microsoft.com/office/drawing/2014/main" id="{E7C07167-3C99-DB52-BD8C-316D6ED22233}"/>
              </a:ext>
            </a:extLst>
          </p:cNvPr>
          <p:cNvSpPr/>
          <p:nvPr/>
        </p:nvSpPr>
        <p:spPr>
          <a:xfrm>
            <a:off x="5930900" y="5456390"/>
            <a:ext cx="877723" cy="1170298"/>
          </a:xfrm>
          <a:custGeom>
            <a:avLst/>
            <a:gdLst/>
            <a:ahLst/>
            <a:cxnLst/>
            <a:rect l="l" t="t" r="r" b="b"/>
            <a:pathLst>
              <a:path w="877723" h="1170298">
                <a:moveTo>
                  <a:pt x="0" y="0"/>
                </a:moveTo>
                <a:lnTo>
                  <a:pt x="877724" y="0"/>
                </a:lnTo>
                <a:lnTo>
                  <a:pt x="877724" y="1170298"/>
                </a:lnTo>
                <a:lnTo>
                  <a:pt x="0" y="1170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8FCE6827-344A-07EC-1CC5-ECAEA7649CA6}"/>
              </a:ext>
            </a:extLst>
          </p:cNvPr>
          <p:cNvSpPr txBox="1"/>
          <p:nvPr/>
        </p:nvSpPr>
        <p:spPr>
          <a:xfrm>
            <a:off x="5930900" y="6690892"/>
            <a:ext cx="3917950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Competitive Congestion &amp; Opportunity Mapping </a:t>
            </a: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841B847F-393E-130B-BEB7-2C88F192E447}"/>
              </a:ext>
            </a:extLst>
          </p:cNvPr>
          <p:cNvSpPr txBox="1"/>
          <p:nvPr/>
        </p:nvSpPr>
        <p:spPr>
          <a:xfrm>
            <a:off x="5930900" y="7801570"/>
            <a:ext cx="347125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ZA" sz="2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Determines which brands occupy key need spaces and where opportunities exist. </a:t>
            </a:r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4538E57B-9277-A6D8-F89D-94DF231ECD84}"/>
              </a:ext>
            </a:extLst>
          </p:cNvPr>
          <p:cNvSpPr/>
          <p:nvPr/>
        </p:nvSpPr>
        <p:spPr>
          <a:xfrm>
            <a:off x="10642600" y="5456390"/>
            <a:ext cx="877723" cy="1170298"/>
          </a:xfrm>
          <a:custGeom>
            <a:avLst/>
            <a:gdLst/>
            <a:ahLst/>
            <a:cxnLst/>
            <a:rect l="l" t="t" r="r" b="b"/>
            <a:pathLst>
              <a:path w="877723" h="1170298">
                <a:moveTo>
                  <a:pt x="0" y="0"/>
                </a:moveTo>
                <a:lnTo>
                  <a:pt x="877724" y="0"/>
                </a:lnTo>
                <a:lnTo>
                  <a:pt x="877724" y="1170298"/>
                </a:lnTo>
                <a:lnTo>
                  <a:pt x="0" y="1170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Box 28">
            <a:extLst>
              <a:ext uri="{FF2B5EF4-FFF2-40B4-BE49-F238E27FC236}">
                <a16:creationId xmlns:a16="http://schemas.microsoft.com/office/drawing/2014/main" id="{FEBDF3D0-BE6E-1718-9951-9E2FC7DB7A07}"/>
              </a:ext>
            </a:extLst>
          </p:cNvPr>
          <p:cNvSpPr txBox="1"/>
          <p:nvPr/>
        </p:nvSpPr>
        <p:spPr>
          <a:xfrm>
            <a:off x="10642600" y="6690892"/>
            <a:ext cx="3471254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Concept </a:t>
            </a:r>
          </a:p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Generator</a:t>
            </a: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ACC68BA3-8DCC-467C-3146-CE8C20F0B506}"/>
              </a:ext>
            </a:extLst>
          </p:cNvPr>
          <p:cNvSpPr txBox="1"/>
          <p:nvPr/>
        </p:nvSpPr>
        <p:spPr>
          <a:xfrm>
            <a:off x="10642600" y="7801570"/>
            <a:ext cx="347125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ZA" sz="2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Generates new and differentiating concepts solving real consumer problems </a:t>
            </a:r>
          </a:p>
        </p:txBody>
      </p:sp>
      <p:sp>
        <p:nvSpPr>
          <p:cNvPr id="39" name="TextBox 23">
            <a:extLst>
              <a:ext uri="{FF2B5EF4-FFF2-40B4-BE49-F238E27FC236}">
                <a16:creationId xmlns:a16="http://schemas.microsoft.com/office/drawing/2014/main" id="{6C2AB905-31AB-C02E-0362-20E519486D96}"/>
              </a:ext>
            </a:extLst>
          </p:cNvPr>
          <p:cNvSpPr txBox="1"/>
          <p:nvPr/>
        </p:nvSpPr>
        <p:spPr>
          <a:xfrm>
            <a:off x="510676" y="2400300"/>
            <a:ext cx="9982200" cy="929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48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CONCEPT GENERATOR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92FB6FF-38D5-FE24-4642-F2C52E913CBA}"/>
              </a:ext>
            </a:extLst>
          </p:cNvPr>
          <p:cNvSpPr/>
          <p:nvPr/>
        </p:nvSpPr>
        <p:spPr>
          <a:xfrm>
            <a:off x="520201" y="3317125"/>
            <a:ext cx="5509124" cy="108278"/>
          </a:xfrm>
          <a:prstGeom prst="roundRect">
            <a:avLst/>
          </a:prstGeom>
          <a:solidFill>
            <a:srgbClr val="EAB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 blue and black logo&#10;&#10;AI-generated content may be incorrect.">
            <a:extLst>
              <a:ext uri="{FF2B5EF4-FFF2-40B4-BE49-F238E27FC236}">
                <a16:creationId xmlns:a16="http://schemas.microsoft.com/office/drawing/2014/main" id="{A6EEE144-23A5-D919-AAA4-7544E7D4EE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91" y="206494"/>
            <a:ext cx="1610114" cy="1610114"/>
          </a:xfrm>
          <a:prstGeom prst="rect">
            <a:avLst/>
          </a:prstGeom>
        </p:spPr>
      </p:pic>
      <p:pic>
        <p:nvPicPr>
          <p:cNvPr id="42" name="Picture 41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5221FA4A-9AA1-80B4-B317-F0DE3BD655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42" y="404189"/>
            <a:ext cx="4231345" cy="12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7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B50DF-9CDD-8ED1-E84B-3C397535C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9A4C27-ABA3-6378-60BC-A5FD779E8882}"/>
              </a:ext>
            </a:extLst>
          </p:cNvPr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E884F7B-D6DD-746D-2AC6-8DAA15586E45}"/>
              </a:ext>
            </a:extLst>
          </p:cNvPr>
          <p:cNvGrpSpPr/>
          <p:nvPr/>
        </p:nvGrpSpPr>
        <p:grpSpPr>
          <a:xfrm>
            <a:off x="8465549" y="-800100"/>
            <a:ext cx="11223946" cy="4574646"/>
            <a:chOff x="0" y="0"/>
            <a:chExt cx="1151087" cy="46915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C45A367-09DC-9243-3B49-037C247E873D}"/>
                </a:ext>
              </a:extLst>
            </p:cNvPr>
            <p:cNvSpPr/>
            <p:nvPr/>
          </p:nvSpPr>
          <p:spPr>
            <a:xfrm flipH="1">
              <a:off x="6405" y="0"/>
              <a:ext cx="1138276" cy="469159"/>
            </a:xfrm>
            <a:custGeom>
              <a:avLst/>
              <a:gdLst/>
              <a:ahLst/>
              <a:cxnLst/>
              <a:rect l="l" t="t" r="r" b="b"/>
              <a:pathLst>
                <a:path w="1138276" h="469159">
                  <a:moveTo>
                    <a:pt x="920789" y="0"/>
                  </a:moveTo>
                  <a:lnTo>
                    <a:pt x="14288" y="0"/>
                  </a:lnTo>
                  <a:cubicBezTo>
                    <a:pt x="9711" y="0"/>
                    <a:pt x="5442" y="2304"/>
                    <a:pt x="2930" y="6130"/>
                  </a:cubicBezTo>
                  <a:cubicBezTo>
                    <a:pt x="418" y="9955"/>
                    <a:pt x="0" y="14789"/>
                    <a:pt x="1819" y="18989"/>
                  </a:cubicBezTo>
                  <a:lnTo>
                    <a:pt x="188571" y="450170"/>
                  </a:lnTo>
                  <a:cubicBezTo>
                    <a:pt x="193564" y="461698"/>
                    <a:pt x="204926" y="469159"/>
                    <a:pt x="217488" y="469159"/>
                  </a:cubicBezTo>
                  <a:lnTo>
                    <a:pt x="1123989" y="469159"/>
                  </a:lnTo>
                  <a:cubicBezTo>
                    <a:pt x="1128565" y="469159"/>
                    <a:pt x="1132835" y="466855"/>
                    <a:pt x="1135347" y="463029"/>
                  </a:cubicBezTo>
                  <a:cubicBezTo>
                    <a:pt x="1137859" y="459203"/>
                    <a:pt x="1138276" y="454370"/>
                    <a:pt x="1136457" y="450170"/>
                  </a:cubicBezTo>
                  <a:lnTo>
                    <a:pt x="949706" y="18989"/>
                  </a:lnTo>
                  <a:cubicBezTo>
                    <a:pt x="944713" y="7461"/>
                    <a:pt x="933351" y="0"/>
                    <a:pt x="920789" y="0"/>
                  </a:cubicBezTo>
                  <a:close/>
                </a:path>
              </a:pathLst>
            </a:custGeom>
            <a:blipFill>
              <a:blip r:embed="rId4"/>
              <a:stretch>
                <a:fillRect l="-624" t="-31885" r="-624" b="-3188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9DB5DEA-0F84-4094-8F6C-19A62A01BE1A}"/>
              </a:ext>
            </a:extLst>
          </p:cNvPr>
          <p:cNvGrpSpPr/>
          <p:nvPr/>
        </p:nvGrpSpPr>
        <p:grpSpPr>
          <a:xfrm rot="-10800000">
            <a:off x="8635102" y="-789281"/>
            <a:ext cx="2250111" cy="2506427"/>
            <a:chOff x="0" y="0"/>
            <a:chExt cx="812800" cy="90538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FEE3D7D-9B0D-7D17-231F-3D0450A8B085}"/>
                </a:ext>
              </a:extLst>
            </p:cNvPr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38318C9-BE59-4107-4096-9CD8CF450A76}"/>
                </a:ext>
              </a:extLst>
            </p:cNvPr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lang="en-US" dirty="0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54B64CD5-655D-72FD-6020-A9A03A16BB2A}"/>
              </a:ext>
            </a:extLst>
          </p:cNvPr>
          <p:cNvSpPr/>
          <p:nvPr/>
        </p:nvSpPr>
        <p:spPr>
          <a:xfrm>
            <a:off x="17794485" y="2441075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401084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F138ED93-1C35-0134-D94C-88099A45C514}"/>
              </a:ext>
            </a:extLst>
          </p:cNvPr>
          <p:cNvGrpSpPr/>
          <p:nvPr/>
        </p:nvGrpSpPr>
        <p:grpSpPr>
          <a:xfrm rot="-10800000">
            <a:off x="15722224" y="9151223"/>
            <a:ext cx="5310317" cy="5136277"/>
            <a:chOff x="0" y="0"/>
            <a:chExt cx="812800" cy="786161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399D672-7D08-C070-A557-2C7922421626}"/>
                </a:ext>
              </a:extLst>
            </p:cNvPr>
            <p:cNvSpPr/>
            <p:nvPr/>
          </p:nvSpPr>
          <p:spPr>
            <a:xfrm>
              <a:off x="15818" y="26626"/>
              <a:ext cx="781165" cy="759535"/>
            </a:xfrm>
            <a:custGeom>
              <a:avLst/>
              <a:gdLst/>
              <a:ahLst/>
              <a:cxnLst/>
              <a:rect l="l" t="t" r="r" b="b"/>
              <a:pathLst>
                <a:path w="781165" h="759535">
                  <a:moveTo>
                    <a:pt x="410667" y="12227"/>
                  </a:moveTo>
                  <a:lnTo>
                    <a:pt x="776897" y="720682"/>
                  </a:lnTo>
                  <a:cubicBezTo>
                    <a:pt x="781164" y="728937"/>
                    <a:pt x="780820" y="738818"/>
                    <a:pt x="775988" y="746755"/>
                  </a:cubicBezTo>
                  <a:cubicBezTo>
                    <a:pt x="771156" y="754691"/>
                    <a:pt x="762537" y="759535"/>
                    <a:pt x="753245" y="759535"/>
                  </a:cubicBezTo>
                  <a:lnTo>
                    <a:pt x="27919" y="759535"/>
                  </a:lnTo>
                  <a:cubicBezTo>
                    <a:pt x="18627" y="759535"/>
                    <a:pt x="10008" y="754691"/>
                    <a:pt x="5176" y="746755"/>
                  </a:cubicBezTo>
                  <a:cubicBezTo>
                    <a:pt x="344" y="738818"/>
                    <a:pt x="0" y="728937"/>
                    <a:pt x="4267" y="720682"/>
                  </a:cubicBezTo>
                  <a:lnTo>
                    <a:pt x="370497" y="12227"/>
                  </a:lnTo>
                  <a:cubicBezTo>
                    <a:pt x="374380" y="4717"/>
                    <a:pt x="382128" y="0"/>
                    <a:pt x="390582" y="0"/>
                  </a:cubicBezTo>
                  <a:cubicBezTo>
                    <a:pt x="399036" y="0"/>
                    <a:pt x="406784" y="4717"/>
                    <a:pt x="410667" y="12227"/>
                  </a:cubicBezTo>
                  <a:close/>
                </a:path>
              </a:pathLst>
            </a:custGeom>
            <a:solidFill>
              <a:srgbClr val="EAB02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4FE2A00-8722-38D3-2CF7-FFC9B5E1E666}"/>
                </a:ext>
              </a:extLst>
            </p:cNvPr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lang="en-US" dirty="0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C9A5E50-8B29-B023-33A3-B7DB0B9AF2B7}"/>
              </a:ext>
            </a:extLst>
          </p:cNvPr>
          <p:cNvGrpSpPr/>
          <p:nvPr/>
        </p:nvGrpSpPr>
        <p:grpSpPr>
          <a:xfrm>
            <a:off x="-4343609" y="9151223"/>
            <a:ext cx="22080944" cy="4969855"/>
            <a:chOff x="0" y="0"/>
            <a:chExt cx="1800779" cy="405309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EC4BB21-1A2B-F570-3B82-724426255C23}"/>
                </a:ext>
              </a:extLst>
            </p:cNvPr>
            <p:cNvSpPr/>
            <p:nvPr/>
          </p:nvSpPr>
          <p:spPr>
            <a:xfrm>
              <a:off x="3705" y="0"/>
              <a:ext cx="1793369" cy="405309"/>
            </a:xfrm>
            <a:custGeom>
              <a:avLst/>
              <a:gdLst/>
              <a:ahLst/>
              <a:cxnLst/>
              <a:rect l="l" t="t" r="r" b="b"/>
              <a:pathLst>
                <a:path w="1793369" h="405309">
                  <a:moveTo>
                    <a:pt x="1583355" y="0"/>
                  </a:moveTo>
                  <a:lnTo>
                    <a:pt x="6813" y="0"/>
                  </a:lnTo>
                  <a:cubicBezTo>
                    <a:pt x="4562" y="0"/>
                    <a:pt x="2471" y="1166"/>
                    <a:pt x="1288" y="3082"/>
                  </a:cubicBezTo>
                  <a:cubicBezTo>
                    <a:pt x="106" y="4998"/>
                    <a:pt x="0" y="7390"/>
                    <a:pt x="1009" y="9403"/>
                  </a:cubicBezTo>
                  <a:lnTo>
                    <a:pt x="194781" y="395906"/>
                  </a:lnTo>
                  <a:cubicBezTo>
                    <a:pt x="197671" y="401670"/>
                    <a:pt x="203566" y="405309"/>
                    <a:pt x="210013" y="405309"/>
                  </a:cubicBezTo>
                  <a:lnTo>
                    <a:pt x="1786555" y="405309"/>
                  </a:lnTo>
                  <a:cubicBezTo>
                    <a:pt x="1788807" y="405309"/>
                    <a:pt x="1790898" y="404143"/>
                    <a:pt x="1792080" y="402227"/>
                  </a:cubicBezTo>
                  <a:cubicBezTo>
                    <a:pt x="1793263" y="400311"/>
                    <a:pt x="1793369" y="397919"/>
                    <a:pt x="1792360" y="395906"/>
                  </a:cubicBezTo>
                  <a:lnTo>
                    <a:pt x="1598588" y="9403"/>
                  </a:lnTo>
                  <a:cubicBezTo>
                    <a:pt x="1595698" y="3639"/>
                    <a:pt x="1589803" y="0"/>
                    <a:pt x="1583355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4010BE5D-B7D8-CAA9-6590-8D3BC905582F}"/>
                </a:ext>
              </a:extLst>
            </p:cNvPr>
            <p:cNvSpPr txBox="1"/>
            <p:nvPr/>
          </p:nvSpPr>
          <p:spPr>
            <a:xfrm>
              <a:off x="101600" y="-66675"/>
              <a:ext cx="1597579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lang="en-US" dirty="0"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D0C50D69-0B78-A95E-4AE0-D482A18061C2}"/>
              </a:ext>
            </a:extLst>
          </p:cNvPr>
          <p:cNvSpPr/>
          <p:nvPr/>
        </p:nvSpPr>
        <p:spPr>
          <a:xfrm rot="10481927" flipH="1">
            <a:off x="16784572" y="89767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47454C0-3006-F964-937B-245ED8CFF36C}"/>
              </a:ext>
            </a:extLst>
          </p:cNvPr>
          <p:cNvSpPr/>
          <p:nvPr/>
        </p:nvSpPr>
        <p:spPr>
          <a:xfrm>
            <a:off x="-2269885" y="-2139480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F4D1009-3907-AC7D-E531-ED5E93560296}"/>
              </a:ext>
            </a:extLst>
          </p:cNvPr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96F29C6-B624-6727-55C8-07B1A3FDD464}"/>
              </a:ext>
            </a:extLst>
          </p:cNvPr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9D9687A-116E-37DA-DF96-BB5EA5E260D9}"/>
              </a:ext>
            </a:extLst>
          </p:cNvPr>
          <p:cNvSpPr/>
          <p:nvPr/>
        </p:nvSpPr>
        <p:spPr>
          <a:xfrm>
            <a:off x="17381258" y="-28575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7E1BC425-6E3B-165C-2757-CB13BFDCDD8E}"/>
              </a:ext>
            </a:extLst>
          </p:cNvPr>
          <p:cNvSpPr txBox="1"/>
          <p:nvPr/>
        </p:nvSpPr>
        <p:spPr>
          <a:xfrm>
            <a:off x="469182" y="1947279"/>
            <a:ext cx="623641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DEFINE CONSUMERS’ PAIN POINTS</a:t>
            </a: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1E6D099A-171E-85F5-F6FF-9714BC478C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80313" y="5148313"/>
            <a:ext cx="6013375" cy="3801916"/>
          </a:xfrm>
          <a:prstGeom prst="rect">
            <a:avLst/>
          </a:prstGeom>
        </p:spPr>
      </p:pic>
      <p:sp>
        <p:nvSpPr>
          <p:cNvPr id="35" name="TextBox 33">
            <a:extLst>
              <a:ext uri="{FF2B5EF4-FFF2-40B4-BE49-F238E27FC236}">
                <a16:creationId xmlns:a16="http://schemas.microsoft.com/office/drawing/2014/main" id="{7E44A758-B26B-52F7-BFC6-D573DB145E9B}"/>
              </a:ext>
            </a:extLst>
          </p:cNvPr>
          <p:cNvSpPr txBox="1"/>
          <p:nvPr/>
        </p:nvSpPr>
        <p:spPr>
          <a:xfrm>
            <a:off x="647054" y="4642567"/>
            <a:ext cx="4219804" cy="3577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Identify category tensions grounded in real consumer problems/pain points that could drive incremental growth for your brand. </a:t>
            </a:r>
          </a:p>
          <a:p>
            <a:pPr algn="l">
              <a:lnSpc>
                <a:spcPts val="2800"/>
              </a:lnSpc>
            </a:pPr>
            <a:r>
              <a:rPr lang="en-US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Unpack the problem area to uncover who is affected the most, proportion of consumers affected, the functional and emotional needs being impacted, and select the most strategic problem to solve 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8E14318-A381-FD61-4B81-BB68C0A9232E}"/>
              </a:ext>
            </a:extLst>
          </p:cNvPr>
          <p:cNvSpPr/>
          <p:nvPr/>
        </p:nvSpPr>
        <p:spPr>
          <a:xfrm>
            <a:off x="12365181" y="5570785"/>
            <a:ext cx="2153537" cy="611806"/>
          </a:xfrm>
          <a:prstGeom prst="roundRect">
            <a:avLst/>
          </a:prstGeom>
          <a:solidFill>
            <a:srgbClr val="174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Physical Wellbeing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C7721AC-12FA-18DF-6236-DB7D6C5E4CFF}"/>
              </a:ext>
            </a:extLst>
          </p:cNvPr>
          <p:cNvSpPr/>
          <p:nvPr/>
        </p:nvSpPr>
        <p:spPr>
          <a:xfrm>
            <a:off x="14692745" y="5598494"/>
            <a:ext cx="2153537" cy="611806"/>
          </a:xfrm>
          <a:prstGeom prst="roundRect">
            <a:avLst/>
          </a:prstGeom>
          <a:solidFill>
            <a:srgbClr val="3670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Restoration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F79CB98-6B52-3A98-EF1D-75603096B7CF}"/>
              </a:ext>
            </a:extLst>
          </p:cNvPr>
          <p:cNvSpPr/>
          <p:nvPr/>
        </p:nvSpPr>
        <p:spPr>
          <a:xfrm>
            <a:off x="13639800" y="6332785"/>
            <a:ext cx="2153537" cy="611806"/>
          </a:xfrm>
          <a:prstGeom prst="roundRect">
            <a:avLst/>
          </a:prstGeom>
          <a:solidFill>
            <a:srgbClr val="3670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Taste &amp; indulgence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7582C0B-E252-534C-B328-C60ACDFF54D1}"/>
              </a:ext>
            </a:extLst>
          </p:cNvPr>
          <p:cNvSpPr/>
          <p:nvPr/>
        </p:nvSpPr>
        <p:spPr>
          <a:xfrm>
            <a:off x="10998604" y="6291221"/>
            <a:ext cx="2508733" cy="611806"/>
          </a:xfrm>
          <a:prstGeom prst="roundRect">
            <a:avLst/>
          </a:prstGeom>
          <a:solidFill>
            <a:srgbClr val="174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Weight Management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075AE67-0D18-DEBC-70E9-CF40003BFB32}"/>
              </a:ext>
            </a:extLst>
          </p:cNvPr>
          <p:cNvSpPr/>
          <p:nvPr/>
        </p:nvSpPr>
        <p:spPr>
          <a:xfrm>
            <a:off x="15925800" y="6360494"/>
            <a:ext cx="2153537" cy="611806"/>
          </a:xfrm>
          <a:prstGeom prst="roundRect">
            <a:avLst/>
          </a:prstGeom>
          <a:solidFill>
            <a:srgbClr val="174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Energise</a:t>
            </a:r>
            <a:endParaRPr lang="en-US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04A66CF-A04D-656E-55EC-531551C1B5D2}"/>
              </a:ext>
            </a:extLst>
          </p:cNvPr>
          <p:cNvSpPr/>
          <p:nvPr/>
        </p:nvSpPr>
        <p:spPr>
          <a:xfrm>
            <a:off x="12420599" y="7094785"/>
            <a:ext cx="2153537" cy="611806"/>
          </a:xfrm>
          <a:prstGeom prst="roundRect">
            <a:avLst/>
          </a:prstGeom>
          <a:solidFill>
            <a:srgbClr val="174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Refreshment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C07AA9C-072B-E7F5-1533-3FC4B0DFBD4C}"/>
              </a:ext>
            </a:extLst>
          </p:cNvPr>
          <p:cNvSpPr/>
          <p:nvPr/>
        </p:nvSpPr>
        <p:spPr>
          <a:xfrm>
            <a:off x="14748163" y="7122494"/>
            <a:ext cx="2153537" cy="611806"/>
          </a:xfrm>
          <a:prstGeom prst="roundRect">
            <a:avLst/>
          </a:prstGeom>
          <a:solidFill>
            <a:srgbClr val="3670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Convenience 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70ADBCB-2BAB-6160-BD2B-AFA134DE28E2}"/>
              </a:ext>
            </a:extLst>
          </p:cNvPr>
          <p:cNvSpPr/>
          <p:nvPr/>
        </p:nvSpPr>
        <p:spPr>
          <a:xfrm>
            <a:off x="13431981" y="7815221"/>
            <a:ext cx="2153537" cy="611806"/>
          </a:xfrm>
          <a:prstGeom prst="roundRect">
            <a:avLst/>
          </a:prstGeom>
          <a:solidFill>
            <a:srgbClr val="174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Social Connection</a:t>
            </a:r>
          </a:p>
        </p:txBody>
      </p:sp>
      <p:sp>
        <p:nvSpPr>
          <p:cNvPr id="44" name="TextBox 35">
            <a:extLst>
              <a:ext uri="{FF2B5EF4-FFF2-40B4-BE49-F238E27FC236}">
                <a16:creationId xmlns:a16="http://schemas.microsoft.com/office/drawing/2014/main" id="{805E8BD5-014B-6A6A-30F0-13C647D896FA}"/>
              </a:ext>
            </a:extLst>
          </p:cNvPr>
          <p:cNvSpPr txBox="1"/>
          <p:nvPr/>
        </p:nvSpPr>
        <p:spPr>
          <a:xfrm>
            <a:off x="12518644" y="4586866"/>
            <a:ext cx="4135789" cy="1125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2400" b="1" dirty="0">
                <a:solidFill>
                  <a:srgbClr val="367085"/>
                </a:solidFill>
                <a:latin typeface="TT Norms Bold"/>
                <a:ea typeface="TT Norms Bold"/>
                <a:cs typeface="TT Norms Bold"/>
                <a:sym typeface="TT Norms Bold"/>
              </a:rPr>
              <a:t>Needs State Affected</a:t>
            </a:r>
          </a:p>
          <a:p>
            <a:pPr>
              <a:lnSpc>
                <a:spcPts val="4499"/>
              </a:lnSpc>
            </a:pPr>
            <a:endParaRPr lang="en-US" sz="2400" b="1" dirty="0">
              <a:solidFill>
                <a:srgbClr val="1D7363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5" name="TextBox 35">
            <a:extLst>
              <a:ext uri="{FF2B5EF4-FFF2-40B4-BE49-F238E27FC236}">
                <a16:creationId xmlns:a16="http://schemas.microsoft.com/office/drawing/2014/main" id="{70959A93-2731-5DFF-5416-5DD36AFD08B1}"/>
              </a:ext>
            </a:extLst>
          </p:cNvPr>
          <p:cNvSpPr txBox="1"/>
          <p:nvPr/>
        </p:nvSpPr>
        <p:spPr>
          <a:xfrm>
            <a:off x="5967546" y="4586866"/>
            <a:ext cx="5312128" cy="110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2400" b="1" dirty="0">
                <a:solidFill>
                  <a:srgbClr val="367085"/>
                </a:solidFill>
                <a:latin typeface="TT Norms Bold"/>
                <a:ea typeface="TT Norms Bold"/>
                <a:cs typeface="TT Norms Bold"/>
                <a:sym typeface="TT Norms Bold"/>
              </a:rPr>
              <a:t>Proportion Consumers Affected (%)</a:t>
            </a:r>
          </a:p>
          <a:p>
            <a:pPr>
              <a:lnSpc>
                <a:spcPts val="4499"/>
              </a:lnSpc>
            </a:pPr>
            <a:endParaRPr lang="en-US" sz="2400" b="1" dirty="0">
              <a:solidFill>
                <a:srgbClr val="1D7363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C67D55F-8D42-C7B8-E168-C74A77D99054}"/>
              </a:ext>
            </a:extLst>
          </p:cNvPr>
          <p:cNvSpPr/>
          <p:nvPr/>
        </p:nvSpPr>
        <p:spPr>
          <a:xfrm>
            <a:off x="520201" y="3317125"/>
            <a:ext cx="5509124" cy="108278"/>
          </a:xfrm>
          <a:prstGeom prst="roundRect">
            <a:avLst/>
          </a:prstGeom>
          <a:solidFill>
            <a:srgbClr val="EAB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0" name="Group 10"/>
          <p:cNvGrpSpPr/>
          <p:nvPr/>
        </p:nvGrpSpPr>
        <p:grpSpPr>
          <a:xfrm>
            <a:off x="11734798" y="-4282744"/>
            <a:ext cx="11841473" cy="13541044"/>
            <a:chOff x="32101" y="-66675"/>
            <a:chExt cx="753019" cy="861097"/>
          </a:xfrm>
        </p:grpSpPr>
        <p:sp>
          <p:nvSpPr>
            <p:cNvPr id="11" name="Freeform 11"/>
            <p:cNvSpPr/>
            <p:nvPr/>
          </p:nvSpPr>
          <p:spPr>
            <a:xfrm>
              <a:off x="32101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98300" y="3006319"/>
            <a:ext cx="10583498" cy="1760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00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Anchor your solution(s) on proven emerging approaches used to solve similar problems in adjacent categories. </a:t>
            </a:r>
          </a:p>
          <a:p>
            <a:pPr algn="l">
              <a:lnSpc>
                <a:spcPts val="3499"/>
              </a:lnSpc>
            </a:pPr>
            <a:r>
              <a:rPr lang="en-US" sz="200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Cross-reference problem area, needs state and category shifts to define strategic innovation pathways designed to tackle problems and drive incremental growth 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27" name="Freeform 27"/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1D73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240189" y="-2324108"/>
            <a:ext cx="9455738" cy="10672259"/>
            <a:chOff x="0" y="0"/>
            <a:chExt cx="703867" cy="794422"/>
          </a:xfrm>
        </p:grpSpPr>
        <p:sp>
          <p:nvSpPr>
            <p:cNvPr id="30" name="Freeform 30"/>
            <p:cNvSpPr/>
            <p:nvPr/>
          </p:nvSpPr>
          <p:spPr>
            <a:xfrm>
              <a:off x="4162" y="0"/>
              <a:ext cx="695543" cy="794422"/>
            </a:xfrm>
            <a:custGeom>
              <a:avLst/>
              <a:gdLst/>
              <a:ahLst/>
              <a:cxnLst/>
              <a:rect l="l" t="t" r="r" b="b"/>
              <a:pathLst>
                <a:path w="695543" h="794422">
                  <a:moveTo>
                    <a:pt x="688518" y="419078"/>
                  </a:moveTo>
                  <a:lnTo>
                    <a:pt x="507691" y="772555"/>
                  </a:lnTo>
                  <a:cubicBezTo>
                    <a:pt x="500825" y="785977"/>
                    <a:pt x="487019" y="794422"/>
                    <a:pt x="471942" y="794422"/>
                  </a:cubicBezTo>
                  <a:lnTo>
                    <a:pt x="223601" y="794422"/>
                  </a:lnTo>
                  <a:cubicBezTo>
                    <a:pt x="208524" y="794422"/>
                    <a:pt x="194718" y="785977"/>
                    <a:pt x="187851" y="772555"/>
                  </a:cubicBezTo>
                  <a:lnTo>
                    <a:pt x="7025" y="419078"/>
                  </a:lnTo>
                  <a:cubicBezTo>
                    <a:pt x="0" y="405347"/>
                    <a:pt x="0" y="389076"/>
                    <a:pt x="7025" y="375344"/>
                  </a:cubicBezTo>
                  <a:lnTo>
                    <a:pt x="187851" y="21867"/>
                  </a:lnTo>
                  <a:cubicBezTo>
                    <a:pt x="194718" y="8445"/>
                    <a:pt x="208524" y="0"/>
                    <a:pt x="223601" y="0"/>
                  </a:cubicBezTo>
                  <a:lnTo>
                    <a:pt x="471942" y="0"/>
                  </a:lnTo>
                  <a:cubicBezTo>
                    <a:pt x="487019" y="0"/>
                    <a:pt x="500825" y="8445"/>
                    <a:pt x="507691" y="21867"/>
                  </a:cubicBezTo>
                  <a:lnTo>
                    <a:pt x="688518" y="375344"/>
                  </a:lnTo>
                  <a:cubicBezTo>
                    <a:pt x="695543" y="389076"/>
                    <a:pt x="695543" y="405347"/>
                    <a:pt x="688518" y="419078"/>
                  </a:cubicBezTo>
                  <a:close/>
                </a:path>
              </a:pathLst>
            </a:custGeom>
            <a:blipFill>
              <a:blip r:embed="rId3"/>
              <a:stretch>
                <a:fillRect l="-45375" r="-26817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FAAE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609600" y="1660558"/>
            <a:ext cx="8381974" cy="971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 dirty="0">
                <a:solidFill>
                  <a:srgbClr val="17474A"/>
                </a:solidFill>
                <a:latin typeface="TT Norms Bold"/>
                <a:ea typeface="TT Norms Bold"/>
                <a:cs typeface="TT Norms Bold"/>
                <a:sym typeface="TT Norms Bold"/>
              </a:rPr>
              <a:t>The Right Solution 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E45ACD3F-DB34-134A-1D98-6D3D0DF52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526971"/>
              </p:ext>
            </p:extLst>
          </p:nvPr>
        </p:nvGraphicFramePr>
        <p:xfrm>
          <a:off x="698300" y="4957762"/>
          <a:ext cx="9934428" cy="5050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476">
                  <a:extLst>
                    <a:ext uri="{9D8B030D-6E8A-4147-A177-3AD203B41FA5}">
                      <a16:colId xmlns:a16="http://schemas.microsoft.com/office/drawing/2014/main" val="2587804915"/>
                    </a:ext>
                  </a:extLst>
                </a:gridCol>
                <a:gridCol w="3311476">
                  <a:extLst>
                    <a:ext uri="{9D8B030D-6E8A-4147-A177-3AD203B41FA5}">
                      <a16:colId xmlns:a16="http://schemas.microsoft.com/office/drawing/2014/main" val="2375729561"/>
                    </a:ext>
                  </a:extLst>
                </a:gridCol>
                <a:gridCol w="3311476">
                  <a:extLst>
                    <a:ext uri="{9D8B030D-6E8A-4147-A177-3AD203B41FA5}">
                      <a16:colId xmlns:a16="http://schemas.microsoft.com/office/drawing/2014/main" val="3402996049"/>
                    </a:ext>
                  </a:extLst>
                </a:gridCol>
              </a:tblGrid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Needs State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Consumer Pain Points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Trending Solution 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07172"/>
                  </a:ext>
                </a:extLst>
              </a:tr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Health &amp; Wellness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Salt, unhealthy ingredients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Low-salt, natura, gut-health promoting ingredients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861810"/>
                  </a:ext>
                </a:extLst>
              </a:tr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Sustainability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Non-recyclable packaging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Sustainable Packaging 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332512"/>
                  </a:ext>
                </a:extLst>
              </a:tr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Taste &amp; Indulgence 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Lack of variety, flavor fatigue 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Exotic Flavors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719839"/>
                  </a:ext>
                </a:extLst>
              </a:tr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Convenience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Large portion sizes, health concerns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Portion Control Packaging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959394"/>
                  </a:ext>
                </a:extLst>
              </a:tr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Mental Wellbeing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Brain-Boosting relaxation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Functional Ingredients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08125"/>
                  </a:ext>
                </a:extLst>
              </a:tr>
              <a:tr h="7215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Weight Management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Transparency in food choices, health concerns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Clean Label Products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10883"/>
                  </a:ext>
                </a:extLst>
              </a:tr>
            </a:tbl>
          </a:graphicData>
        </a:graphic>
      </p:graphicFrame>
      <p:sp>
        <p:nvSpPr>
          <p:cNvPr id="52" name="TextBox 35">
            <a:extLst>
              <a:ext uri="{FF2B5EF4-FFF2-40B4-BE49-F238E27FC236}">
                <a16:creationId xmlns:a16="http://schemas.microsoft.com/office/drawing/2014/main" id="{2D0B86B7-91C1-15BF-A2AD-30B4F420AF1C}"/>
              </a:ext>
            </a:extLst>
          </p:cNvPr>
          <p:cNvSpPr txBox="1"/>
          <p:nvPr/>
        </p:nvSpPr>
        <p:spPr>
          <a:xfrm>
            <a:off x="698300" y="2487778"/>
            <a:ext cx="6511064" cy="525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99"/>
              </a:lnSpc>
            </a:pPr>
            <a:r>
              <a:rPr lang="en-US" sz="2400" b="1" dirty="0">
                <a:solidFill>
                  <a:srgbClr val="367085"/>
                </a:solidFill>
                <a:latin typeface="TT Norms Bold"/>
                <a:ea typeface="TT Norms Bold"/>
                <a:cs typeface="TT Norms Bold"/>
                <a:sym typeface="TT Norms Bold"/>
              </a:rPr>
              <a:t>Find the Right Solution to Fix the Problem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29948" y="-39624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-1147664" y="-1005277"/>
            <a:ext cx="9394899" cy="4117412"/>
            <a:chOff x="0" y="0"/>
            <a:chExt cx="1455516" cy="63789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5"/>
              <a:stretch>
                <a:fillRect t="-26010" b="-260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611214" y="7826795"/>
            <a:ext cx="9272041" cy="3541681"/>
            <a:chOff x="0" y="0"/>
            <a:chExt cx="930920" cy="35558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44" name="Freeform 44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6297359" y="-429546"/>
            <a:ext cx="14319000" cy="3541681"/>
            <a:chOff x="0" y="0"/>
            <a:chExt cx="1437638" cy="355587"/>
          </a:xfrm>
        </p:grpSpPr>
        <p:sp>
          <p:nvSpPr>
            <p:cNvPr id="47" name="Freeform 47"/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-5400000">
            <a:off x="17259300" y="8130635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TextBox 25">
            <a:extLst>
              <a:ext uri="{FF2B5EF4-FFF2-40B4-BE49-F238E27FC236}">
                <a16:creationId xmlns:a16="http://schemas.microsoft.com/office/drawing/2014/main" id="{04D038DA-72A2-7B68-F2F8-D34EDF516BEB}"/>
              </a:ext>
            </a:extLst>
          </p:cNvPr>
          <p:cNvSpPr txBox="1"/>
          <p:nvPr/>
        </p:nvSpPr>
        <p:spPr>
          <a:xfrm>
            <a:off x="1217957" y="5195782"/>
            <a:ext cx="14929620" cy="1760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00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Make data-driven decisions about what opportunity space to target based on a holistic view of the size of the opportunity, market trends evidence, and competitor performance information, to identify relevant marketspaces with growth potential</a:t>
            </a:r>
          </a:p>
          <a:p>
            <a:pPr algn="l">
              <a:lnSpc>
                <a:spcPts val="3499"/>
              </a:lnSpc>
            </a:pPr>
            <a:r>
              <a:rPr lang="en-US" sz="200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Consider the size of the opportunity, trend momentum and competitive saturation. In addition, evaluate the stability of emerging solutions and whitespace to determine where to play </a:t>
            </a:r>
          </a:p>
        </p:txBody>
      </p:sp>
      <p:sp>
        <p:nvSpPr>
          <p:cNvPr id="69" name="TextBox 42">
            <a:extLst>
              <a:ext uri="{FF2B5EF4-FFF2-40B4-BE49-F238E27FC236}">
                <a16:creationId xmlns:a16="http://schemas.microsoft.com/office/drawing/2014/main" id="{4BEDEDE0-4D2E-16AA-AE2E-F6F7E7F866AE}"/>
              </a:ext>
            </a:extLst>
          </p:cNvPr>
          <p:cNvSpPr txBox="1"/>
          <p:nvPr/>
        </p:nvSpPr>
        <p:spPr>
          <a:xfrm>
            <a:off x="1217957" y="3910347"/>
            <a:ext cx="15741941" cy="929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48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MAP AND PRIORITISE OPPORTUNITY SPACES </a:t>
            </a:r>
          </a:p>
        </p:txBody>
      </p:sp>
      <p:grpSp>
        <p:nvGrpSpPr>
          <p:cNvPr id="71" name="Group 43">
            <a:extLst>
              <a:ext uri="{FF2B5EF4-FFF2-40B4-BE49-F238E27FC236}">
                <a16:creationId xmlns:a16="http://schemas.microsoft.com/office/drawing/2014/main" id="{9442D273-38F8-0B64-D924-BFFBF266B670}"/>
              </a:ext>
            </a:extLst>
          </p:cNvPr>
          <p:cNvGrpSpPr/>
          <p:nvPr/>
        </p:nvGrpSpPr>
        <p:grpSpPr>
          <a:xfrm>
            <a:off x="9039977" y="7681771"/>
            <a:ext cx="4612179" cy="3862529"/>
            <a:chOff x="0" y="0"/>
            <a:chExt cx="812800" cy="680690"/>
          </a:xfrm>
        </p:grpSpPr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id="{987A9961-DFA3-C6CF-B0DD-D0A27F91560F}"/>
                </a:ext>
              </a:extLst>
            </p:cNvPr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FAAE03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45">
              <a:extLst>
                <a:ext uri="{FF2B5EF4-FFF2-40B4-BE49-F238E27FC236}">
                  <a16:creationId xmlns:a16="http://schemas.microsoft.com/office/drawing/2014/main" id="{2D76EA09-285D-0B5C-1422-BBF3FA08E1FA}"/>
                </a:ext>
              </a:extLst>
            </p:cNvPr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74" name="Group 46">
            <a:extLst>
              <a:ext uri="{FF2B5EF4-FFF2-40B4-BE49-F238E27FC236}">
                <a16:creationId xmlns:a16="http://schemas.microsoft.com/office/drawing/2014/main" id="{276EC93A-B3B7-4F30-5E65-8184F2CD708F}"/>
              </a:ext>
            </a:extLst>
          </p:cNvPr>
          <p:cNvGrpSpPr/>
          <p:nvPr/>
        </p:nvGrpSpPr>
        <p:grpSpPr>
          <a:xfrm rot="10800000">
            <a:off x="-1946839" y="7826795"/>
            <a:ext cx="14319000" cy="3541681"/>
            <a:chOff x="0" y="0"/>
            <a:chExt cx="1437638" cy="355587"/>
          </a:xfrm>
        </p:grpSpPr>
        <p:sp>
          <p:nvSpPr>
            <p:cNvPr id="75" name="Freeform 47">
              <a:extLst>
                <a:ext uri="{FF2B5EF4-FFF2-40B4-BE49-F238E27FC236}">
                  <a16:creationId xmlns:a16="http://schemas.microsoft.com/office/drawing/2014/main" id="{BC1EB47A-AE76-5FF2-C456-4E362219DE1D}"/>
                </a:ext>
              </a:extLst>
            </p:cNvPr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48">
              <a:extLst>
                <a:ext uri="{FF2B5EF4-FFF2-40B4-BE49-F238E27FC236}">
                  <a16:creationId xmlns:a16="http://schemas.microsoft.com/office/drawing/2014/main" id="{93B5BB7E-CD07-0543-0AC4-C74DC2C38EEE}"/>
                </a:ext>
              </a:extLst>
            </p:cNvPr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03506F20-AB2D-D76D-BD66-5CE78A154D30}"/>
              </a:ext>
            </a:extLst>
          </p:cNvPr>
          <p:cNvSpPr/>
          <p:nvPr/>
        </p:nvSpPr>
        <p:spPr>
          <a:xfrm>
            <a:off x="1217957" y="4852912"/>
            <a:ext cx="5509124" cy="108278"/>
          </a:xfrm>
          <a:prstGeom prst="roundRect">
            <a:avLst/>
          </a:prstGeom>
          <a:solidFill>
            <a:srgbClr val="EAB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 descr="A blue and black logo&#10;&#10;AI-generated content may be incorrect.">
            <a:extLst>
              <a:ext uri="{FF2B5EF4-FFF2-40B4-BE49-F238E27FC236}">
                <a16:creationId xmlns:a16="http://schemas.microsoft.com/office/drawing/2014/main" id="{1E9BAED6-1132-E175-45CF-3DEEFACF2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359" y="8292732"/>
            <a:ext cx="1608029" cy="16080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5299C-9F63-AE59-9F9B-FCCAD74FB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ABECD7F-7D61-2AA0-8800-32EDA59CD91D}"/>
              </a:ext>
            </a:extLst>
          </p:cNvPr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28202732-05D4-36CC-1569-6E2909BEB588}"/>
              </a:ext>
            </a:extLst>
          </p:cNvPr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69F71B67-F788-B9E5-E45D-FD22C461D031}"/>
              </a:ext>
            </a:extLst>
          </p:cNvPr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38" name="Group 38">
            <a:extLst>
              <a:ext uri="{FF2B5EF4-FFF2-40B4-BE49-F238E27FC236}">
                <a16:creationId xmlns:a16="http://schemas.microsoft.com/office/drawing/2014/main" id="{5E37991B-8C20-7CDD-C6DE-EDC2B7DFBABC}"/>
              </a:ext>
            </a:extLst>
          </p:cNvPr>
          <p:cNvGrpSpPr/>
          <p:nvPr/>
        </p:nvGrpSpPr>
        <p:grpSpPr>
          <a:xfrm>
            <a:off x="-1147664" y="-1005277"/>
            <a:ext cx="9394899" cy="4117412"/>
            <a:chOff x="0" y="0"/>
            <a:chExt cx="1455516" cy="637895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7C70523B-007E-84B3-CA03-5609A30BCDA1}"/>
                </a:ext>
              </a:extLst>
            </p:cNvPr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6"/>
              <a:stretch>
                <a:fillRect t="-26010" b="-260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A3D60999-173C-38DC-280C-D53F1BF985B1}"/>
              </a:ext>
            </a:extLst>
          </p:cNvPr>
          <p:cNvGrpSpPr/>
          <p:nvPr/>
        </p:nvGrpSpPr>
        <p:grpSpPr>
          <a:xfrm>
            <a:off x="5873230" y="-429546"/>
            <a:ext cx="9272041" cy="3541681"/>
            <a:chOff x="0" y="0"/>
            <a:chExt cx="930920" cy="355587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70450A8E-F837-8B26-496F-DBDDF8A87449}"/>
                </a:ext>
              </a:extLst>
            </p:cNvPr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C14E5B96-ADAD-F956-EBA6-65D5F65EB5D4}"/>
                </a:ext>
              </a:extLst>
            </p:cNvPr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9DDA84E5-F544-0D10-F9D2-B938F1EDDE01}"/>
              </a:ext>
            </a:extLst>
          </p:cNvPr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DCE9C47E-A948-C1DA-5485-45A3BFBA07EB}"/>
                </a:ext>
              </a:extLst>
            </p:cNvPr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2EAA23B1-A8E6-4BAB-CE56-8F82F0B31307}"/>
                </a:ext>
              </a:extLst>
            </p:cNvPr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2B15891D-37D9-7592-3E19-BDD5CC1968F9}"/>
              </a:ext>
            </a:extLst>
          </p:cNvPr>
          <p:cNvGrpSpPr/>
          <p:nvPr/>
        </p:nvGrpSpPr>
        <p:grpSpPr>
          <a:xfrm>
            <a:off x="6297359" y="-429546"/>
            <a:ext cx="14319000" cy="3541681"/>
            <a:chOff x="0" y="0"/>
            <a:chExt cx="1437638" cy="355587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2FFD34C0-1BC5-E93D-18FA-5A4787902DC3}"/>
                </a:ext>
              </a:extLst>
            </p:cNvPr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17474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CDE3736A-B5DD-1EA6-F8E0-DEE223D60B39}"/>
                </a:ext>
              </a:extLst>
            </p:cNvPr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CB7DEB51-5EBC-62A3-FCB2-C756507EC641}"/>
              </a:ext>
            </a:extLst>
          </p:cNvPr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5249F1F8-533C-2709-02BD-086025274413}"/>
              </a:ext>
            </a:extLst>
          </p:cNvPr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765866-296B-0FAA-0253-3C7661DB1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347163"/>
              </p:ext>
            </p:extLst>
          </p:nvPr>
        </p:nvGraphicFramePr>
        <p:xfrm>
          <a:off x="773680" y="3401241"/>
          <a:ext cx="16740640" cy="6141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520">
                  <a:extLst>
                    <a:ext uri="{9D8B030D-6E8A-4147-A177-3AD203B41FA5}">
                      <a16:colId xmlns:a16="http://schemas.microsoft.com/office/drawing/2014/main" val="2587804915"/>
                    </a:ext>
                  </a:extLst>
                </a:gridCol>
                <a:gridCol w="2391520">
                  <a:extLst>
                    <a:ext uri="{9D8B030D-6E8A-4147-A177-3AD203B41FA5}">
                      <a16:colId xmlns:a16="http://schemas.microsoft.com/office/drawing/2014/main" val="3402996049"/>
                    </a:ext>
                  </a:extLst>
                </a:gridCol>
                <a:gridCol w="2391520">
                  <a:extLst>
                    <a:ext uri="{9D8B030D-6E8A-4147-A177-3AD203B41FA5}">
                      <a16:colId xmlns:a16="http://schemas.microsoft.com/office/drawing/2014/main" val="1469525807"/>
                    </a:ext>
                  </a:extLst>
                </a:gridCol>
                <a:gridCol w="2391520">
                  <a:extLst>
                    <a:ext uri="{9D8B030D-6E8A-4147-A177-3AD203B41FA5}">
                      <a16:colId xmlns:a16="http://schemas.microsoft.com/office/drawing/2014/main" val="1058522771"/>
                    </a:ext>
                  </a:extLst>
                </a:gridCol>
                <a:gridCol w="2391520">
                  <a:extLst>
                    <a:ext uri="{9D8B030D-6E8A-4147-A177-3AD203B41FA5}">
                      <a16:colId xmlns:a16="http://schemas.microsoft.com/office/drawing/2014/main" val="2258624167"/>
                    </a:ext>
                  </a:extLst>
                </a:gridCol>
                <a:gridCol w="2391520">
                  <a:extLst>
                    <a:ext uri="{9D8B030D-6E8A-4147-A177-3AD203B41FA5}">
                      <a16:colId xmlns:a16="http://schemas.microsoft.com/office/drawing/2014/main" val="3380909627"/>
                    </a:ext>
                  </a:extLst>
                </a:gridCol>
                <a:gridCol w="2391520">
                  <a:extLst>
                    <a:ext uri="{9D8B030D-6E8A-4147-A177-3AD203B41FA5}">
                      <a16:colId xmlns:a16="http://schemas.microsoft.com/office/drawing/2014/main" val="3984616901"/>
                    </a:ext>
                  </a:extLst>
                </a:gridCol>
              </a:tblGrid>
              <a:tr h="862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Needs State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Trending Solution 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Consumer Pain Points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Trend Growth Rate (%)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Proportion of Consumers Affected 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Brand Occupancy 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Whitespace Score</a:t>
                      </a:r>
                    </a:p>
                  </a:txBody>
                  <a:tcPr anchor="ctr">
                    <a:solidFill>
                      <a:srgbClr val="1747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07172"/>
                  </a:ext>
                </a:extLst>
              </a:tr>
              <a:tr h="862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Health &amp; Wellness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Low-salt, natura, gut-health promoting ingredients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Salt, unhealthy ingredients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-5.0%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-50%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861810"/>
                  </a:ext>
                </a:extLst>
              </a:tr>
              <a:tr h="862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Sustainability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Sustainable Packaging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Non-recyclable packaging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-4.5%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4332512"/>
                  </a:ext>
                </a:extLst>
              </a:tr>
              <a:tr h="862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Taste &amp; Indulgence 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Exotic Flavors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Lack of variety, flavor fatigue 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-4.2%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-40%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</a:t>
                      </a:r>
                    </a:p>
                  </a:txBody>
                  <a:tcPr anchor="ctr">
                    <a:solidFill>
                      <a:srgbClr val="DED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719839"/>
                  </a:ext>
                </a:extLst>
              </a:tr>
              <a:tr h="862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Convenience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Portion Control Packaging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Large portion sizes, health concerns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-3.8%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4959394"/>
                  </a:ext>
                </a:extLst>
              </a:tr>
              <a:tr h="862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Mental Wellbeing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Functional Ingredients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Brain-Boosting relaxation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-5.5%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-20%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5.5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08125"/>
                  </a:ext>
                </a:extLst>
              </a:tr>
              <a:tr h="862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Weight Management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Clean Label Products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Transparency in food choices, health concerns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010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174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A0B0C-AC0D-3238-69B3-8641FD540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B2BD0F-EBD7-A6DE-92A2-6192EFC113EB}"/>
              </a:ext>
            </a:extLst>
          </p:cNvPr>
          <p:cNvSpPr/>
          <p:nvPr/>
        </p:nvSpPr>
        <p:spPr>
          <a:xfrm rot="5400000">
            <a:off x="3860119" y="-39624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4988659-906C-33C1-906E-3F3117B4C7D2}"/>
              </a:ext>
            </a:extLst>
          </p:cNvPr>
          <p:cNvGrpSpPr/>
          <p:nvPr/>
        </p:nvGrpSpPr>
        <p:grpSpPr>
          <a:xfrm>
            <a:off x="11622068" y="-4163460"/>
            <a:ext cx="11145501" cy="9752314"/>
            <a:chOff x="0" y="0"/>
            <a:chExt cx="812800" cy="7112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CD1882F-7023-6EA2-570E-A8F4FDC33CCA}"/>
                </a:ext>
              </a:extLst>
            </p:cNvPr>
            <p:cNvSpPr/>
            <p:nvPr/>
          </p:nvSpPr>
          <p:spPr>
            <a:xfrm>
              <a:off x="10933" y="16124"/>
              <a:ext cx="790933" cy="695076"/>
            </a:xfrm>
            <a:custGeom>
              <a:avLst/>
              <a:gdLst/>
              <a:ahLst/>
              <a:cxnLst/>
              <a:rect l="l" t="t" r="r" b="b"/>
              <a:pathLst>
                <a:path w="790933" h="695076">
                  <a:moveTo>
                    <a:pt x="409252" y="8000"/>
                  </a:moveTo>
                  <a:lnTo>
                    <a:pt x="788082" y="670952"/>
                  </a:lnTo>
                  <a:cubicBezTo>
                    <a:pt x="790934" y="675942"/>
                    <a:pt x="790913" y="682074"/>
                    <a:pt x="788028" y="687045"/>
                  </a:cubicBezTo>
                  <a:cubicBezTo>
                    <a:pt x="785143" y="692016"/>
                    <a:pt x="779830" y="695076"/>
                    <a:pt x="774082" y="695076"/>
                  </a:cubicBezTo>
                  <a:lnTo>
                    <a:pt x="16852" y="695076"/>
                  </a:lnTo>
                  <a:cubicBezTo>
                    <a:pt x="11104" y="695076"/>
                    <a:pt x="5791" y="692016"/>
                    <a:pt x="2906" y="687045"/>
                  </a:cubicBezTo>
                  <a:cubicBezTo>
                    <a:pt x="21" y="682074"/>
                    <a:pt x="0" y="675942"/>
                    <a:pt x="2852" y="670952"/>
                  </a:cubicBezTo>
                  <a:lnTo>
                    <a:pt x="381682" y="8000"/>
                  </a:lnTo>
                  <a:cubicBezTo>
                    <a:pt x="384509" y="3053"/>
                    <a:pt x="389769" y="0"/>
                    <a:pt x="395467" y="0"/>
                  </a:cubicBezTo>
                  <a:cubicBezTo>
                    <a:pt x="401165" y="0"/>
                    <a:pt x="406425" y="3053"/>
                    <a:pt x="409252" y="8000"/>
                  </a:cubicBezTo>
                  <a:close/>
                </a:path>
              </a:pathLst>
            </a:custGeom>
            <a:solidFill>
              <a:srgbClr val="2340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EC0674D-531B-8CC7-BBE3-3CFC01BA299F}"/>
                </a:ext>
              </a:extLst>
            </p:cNvPr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B3429C9-1FFD-3C95-C2E3-8070211DBD6B}"/>
              </a:ext>
            </a:extLst>
          </p:cNvPr>
          <p:cNvGrpSpPr/>
          <p:nvPr/>
        </p:nvGrpSpPr>
        <p:grpSpPr>
          <a:xfrm rot="-10800000">
            <a:off x="11377362" y="-406136"/>
            <a:ext cx="4180138" cy="3657620"/>
            <a:chOff x="0" y="0"/>
            <a:chExt cx="812800" cy="7112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62BD31F-11DC-755F-609A-7B0DA2A442D3}"/>
                </a:ext>
              </a:extLst>
            </p:cNvPr>
            <p:cNvSpPr/>
            <p:nvPr/>
          </p:nvSpPr>
          <p:spPr>
            <a:xfrm>
              <a:off x="29152" y="42992"/>
              <a:ext cx="754496" cy="668208"/>
            </a:xfrm>
            <a:custGeom>
              <a:avLst/>
              <a:gdLst/>
              <a:ahLst/>
              <a:cxnLst/>
              <a:rect l="l" t="t" r="r" b="b"/>
              <a:pathLst>
                <a:path w="754496" h="668208">
                  <a:moveTo>
                    <a:pt x="414003" y="21330"/>
                  </a:moveTo>
                  <a:lnTo>
                    <a:pt x="746893" y="603886"/>
                  </a:lnTo>
                  <a:cubicBezTo>
                    <a:pt x="754496" y="617192"/>
                    <a:pt x="754441" y="633540"/>
                    <a:pt x="746749" y="646795"/>
                  </a:cubicBezTo>
                  <a:cubicBezTo>
                    <a:pt x="739057" y="660050"/>
                    <a:pt x="724890" y="668208"/>
                    <a:pt x="709565" y="668208"/>
                  </a:cubicBezTo>
                  <a:lnTo>
                    <a:pt x="44931" y="668208"/>
                  </a:lnTo>
                  <a:cubicBezTo>
                    <a:pt x="29606" y="668208"/>
                    <a:pt x="15439" y="660050"/>
                    <a:pt x="7747" y="646795"/>
                  </a:cubicBezTo>
                  <a:cubicBezTo>
                    <a:pt x="55" y="633540"/>
                    <a:pt x="0" y="617192"/>
                    <a:pt x="7603" y="603886"/>
                  </a:cubicBezTo>
                  <a:lnTo>
                    <a:pt x="340493" y="21330"/>
                  </a:lnTo>
                  <a:cubicBezTo>
                    <a:pt x="348030" y="8140"/>
                    <a:pt x="362056" y="0"/>
                    <a:pt x="377248" y="0"/>
                  </a:cubicBezTo>
                  <a:cubicBezTo>
                    <a:pt x="392440" y="0"/>
                    <a:pt x="406466" y="8140"/>
                    <a:pt x="414003" y="21330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02C61D48-DF21-EF76-5F8E-569C9D590065}"/>
                </a:ext>
              </a:extLst>
            </p:cNvPr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10F7C0AF-581B-192A-ED00-21886D48A518}"/>
              </a:ext>
            </a:extLst>
          </p:cNvPr>
          <p:cNvGrpSpPr/>
          <p:nvPr/>
        </p:nvGrpSpPr>
        <p:grpSpPr>
          <a:xfrm>
            <a:off x="12444764" y="2989577"/>
            <a:ext cx="8794187" cy="7694914"/>
            <a:chOff x="0" y="0"/>
            <a:chExt cx="812800" cy="7112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0BE1130-E390-5932-BA0F-9642DBE375A5}"/>
                </a:ext>
              </a:extLst>
            </p:cNvPr>
            <p:cNvSpPr/>
            <p:nvPr/>
          </p:nvSpPr>
          <p:spPr>
            <a:xfrm>
              <a:off x="13857" y="20435"/>
              <a:ext cx="785086" cy="690765"/>
            </a:xfrm>
            <a:custGeom>
              <a:avLst/>
              <a:gdLst/>
              <a:ahLst/>
              <a:cxnLst/>
              <a:rect l="l" t="t" r="r" b="b"/>
              <a:pathLst>
                <a:path w="785086" h="690765">
                  <a:moveTo>
                    <a:pt x="410014" y="10139"/>
                  </a:moveTo>
                  <a:lnTo>
                    <a:pt x="781472" y="660191"/>
                  </a:lnTo>
                  <a:cubicBezTo>
                    <a:pt x="785086" y="666516"/>
                    <a:pt x="785060" y="674286"/>
                    <a:pt x="781404" y="680587"/>
                  </a:cubicBezTo>
                  <a:cubicBezTo>
                    <a:pt x="777748" y="686887"/>
                    <a:pt x="771014" y="690765"/>
                    <a:pt x="763729" y="690765"/>
                  </a:cubicBezTo>
                  <a:lnTo>
                    <a:pt x="21357" y="690765"/>
                  </a:lnTo>
                  <a:cubicBezTo>
                    <a:pt x="14072" y="690765"/>
                    <a:pt x="7338" y="686887"/>
                    <a:pt x="3682" y="680587"/>
                  </a:cubicBezTo>
                  <a:cubicBezTo>
                    <a:pt x="26" y="674286"/>
                    <a:pt x="0" y="666516"/>
                    <a:pt x="3614" y="660191"/>
                  </a:cubicBezTo>
                  <a:lnTo>
                    <a:pt x="375072" y="10139"/>
                  </a:lnTo>
                  <a:cubicBezTo>
                    <a:pt x="378655" y="3870"/>
                    <a:pt x="385322" y="0"/>
                    <a:pt x="392543" y="0"/>
                  </a:cubicBezTo>
                  <a:cubicBezTo>
                    <a:pt x="399764" y="0"/>
                    <a:pt x="406431" y="3870"/>
                    <a:pt x="410014" y="10139"/>
                  </a:cubicBezTo>
                  <a:close/>
                </a:path>
              </a:pathLst>
            </a:custGeom>
            <a:solidFill>
              <a:srgbClr val="2340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2A809ABB-1188-BA3A-0C1D-848A9B16E136}"/>
                </a:ext>
              </a:extLst>
            </p:cNvPr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26415074-6124-2E8B-340A-1612970D2670}"/>
              </a:ext>
            </a:extLst>
          </p:cNvPr>
          <p:cNvGrpSpPr/>
          <p:nvPr/>
        </p:nvGrpSpPr>
        <p:grpSpPr>
          <a:xfrm>
            <a:off x="11622068" y="7617932"/>
            <a:ext cx="3885376" cy="3399704"/>
            <a:chOff x="0" y="0"/>
            <a:chExt cx="812800" cy="7112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662DA38-0757-BE9E-6A9D-729E25237C9E}"/>
                </a:ext>
              </a:extLst>
            </p:cNvPr>
            <p:cNvSpPr/>
            <p:nvPr/>
          </p:nvSpPr>
          <p:spPr>
            <a:xfrm>
              <a:off x="31363" y="46254"/>
              <a:ext cx="750073" cy="664946"/>
            </a:xfrm>
            <a:custGeom>
              <a:avLst/>
              <a:gdLst/>
              <a:ahLst/>
              <a:cxnLst/>
              <a:rect l="l" t="t" r="r" b="b"/>
              <a:pathLst>
                <a:path w="750073" h="664946">
                  <a:moveTo>
                    <a:pt x="414581" y="22948"/>
                  </a:moveTo>
                  <a:lnTo>
                    <a:pt x="741893" y="595744"/>
                  </a:lnTo>
                  <a:cubicBezTo>
                    <a:pt x="750074" y="610060"/>
                    <a:pt x="750015" y="627648"/>
                    <a:pt x="741739" y="641908"/>
                  </a:cubicBezTo>
                  <a:cubicBezTo>
                    <a:pt x="733463" y="656169"/>
                    <a:pt x="718222" y="664946"/>
                    <a:pt x="701734" y="664946"/>
                  </a:cubicBezTo>
                  <a:lnTo>
                    <a:pt x="48340" y="664946"/>
                  </a:lnTo>
                  <a:cubicBezTo>
                    <a:pt x="31852" y="664946"/>
                    <a:pt x="16611" y="656169"/>
                    <a:pt x="8335" y="641908"/>
                  </a:cubicBezTo>
                  <a:cubicBezTo>
                    <a:pt x="59" y="627648"/>
                    <a:pt x="0" y="610060"/>
                    <a:pt x="8181" y="595744"/>
                  </a:cubicBezTo>
                  <a:lnTo>
                    <a:pt x="335493" y="22948"/>
                  </a:lnTo>
                  <a:cubicBezTo>
                    <a:pt x="343602" y="8757"/>
                    <a:pt x="358693" y="0"/>
                    <a:pt x="375037" y="0"/>
                  </a:cubicBezTo>
                  <a:cubicBezTo>
                    <a:pt x="391381" y="0"/>
                    <a:pt x="406472" y="8757"/>
                    <a:pt x="414581" y="22948"/>
                  </a:cubicBezTo>
                  <a:close/>
                </a:path>
              </a:pathLst>
            </a:custGeom>
            <a:solidFill>
              <a:srgbClr val="EAB02B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4C0C2198-13E1-9BD3-2DE1-5B99B11C7B8C}"/>
                </a:ext>
              </a:extLst>
            </p:cNvPr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BBE14790-1B76-AEEA-A737-0185A79457B0}"/>
              </a:ext>
            </a:extLst>
          </p:cNvPr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2145E40B-9BB1-001D-5755-48F6760C7BDB}"/>
              </a:ext>
            </a:extLst>
          </p:cNvPr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2AACAE9-582A-0616-2491-3577E815A2CA}"/>
                </a:ext>
              </a:extLst>
            </p:cNvPr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053B63E-748C-D623-3BA9-6A75179ECC34}"/>
                </a:ext>
              </a:extLst>
            </p:cNvPr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5C53D238-156A-5805-D2FC-AE437F25A082}"/>
              </a:ext>
            </a:extLst>
          </p:cNvPr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4F23B7BE-8100-5C4C-9A96-0318B169BFB7}"/>
              </a:ext>
            </a:extLst>
          </p:cNvPr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21E2E0F6-7716-C00D-2CD8-A73E1E14FB5F}"/>
              </a:ext>
            </a:extLst>
          </p:cNvPr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A756F3D7-7084-C8BE-EB58-FA695E8759D0}"/>
              </a:ext>
            </a:extLst>
          </p:cNvPr>
          <p:cNvSpPr/>
          <p:nvPr/>
        </p:nvSpPr>
        <p:spPr>
          <a:xfrm>
            <a:off x="10737512" y="-27051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87621440-D2DE-9163-099E-F1965CF81383}"/>
              </a:ext>
            </a:extLst>
          </p:cNvPr>
          <p:cNvSpPr/>
          <p:nvPr/>
        </p:nvSpPr>
        <p:spPr>
          <a:xfrm>
            <a:off x="9845023" y="1422674"/>
            <a:ext cx="8279350" cy="7606653"/>
          </a:xfrm>
          <a:custGeom>
            <a:avLst/>
            <a:gdLst/>
            <a:ahLst/>
            <a:cxnLst/>
            <a:rect l="l" t="t" r="r" b="b"/>
            <a:pathLst>
              <a:path w="8279350" h="7606653">
                <a:moveTo>
                  <a:pt x="0" y="0"/>
                </a:moveTo>
                <a:lnTo>
                  <a:pt x="8279350" y="0"/>
                </a:lnTo>
                <a:lnTo>
                  <a:pt x="8279350" y="7606653"/>
                </a:lnTo>
                <a:lnTo>
                  <a:pt x="0" y="76066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90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64F73665-12ED-B70F-CE31-78D79D7CA180}"/>
              </a:ext>
            </a:extLst>
          </p:cNvPr>
          <p:cNvGrpSpPr/>
          <p:nvPr/>
        </p:nvGrpSpPr>
        <p:grpSpPr>
          <a:xfrm>
            <a:off x="10430048" y="1422674"/>
            <a:ext cx="11520205" cy="7606653"/>
            <a:chOff x="0" y="0"/>
            <a:chExt cx="1057872" cy="6985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EFCACCC0-7771-8BB2-37DB-C367F165A0E8}"/>
                </a:ext>
              </a:extLst>
            </p:cNvPr>
            <p:cNvSpPr/>
            <p:nvPr/>
          </p:nvSpPr>
          <p:spPr>
            <a:xfrm>
              <a:off x="5162" y="0"/>
              <a:ext cx="1047548" cy="698500"/>
            </a:xfrm>
            <a:custGeom>
              <a:avLst/>
              <a:gdLst/>
              <a:ahLst/>
              <a:cxnLst/>
              <a:rect l="l" t="t" r="r" b="b"/>
              <a:pathLst>
                <a:path w="1047548" h="698500">
                  <a:moveTo>
                    <a:pt x="1039191" y="372485"/>
                  </a:moveTo>
                  <a:lnTo>
                    <a:pt x="863028" y="675265"/>
                  </a:lnTo>
                  <a:cubicBezTo>
                    <a:pt x="854659" y="689650"/>
                    <a:pt x="839271" y="698500"/>
                    <a:pt x="822629" y="698500"/>
                  </a:cubicBezTo>
                  <a:lnTo>
                    <a:pt x="224919" y="698500"/>
                  </a:lnTo>
                  <a:cubicBezTo>
                    <a:pt x="208276" y="698500"/>
                    <a:pt x="192889" y="689650"/>
                    <a:pt x="184520" y="675265"/>
                  </a:cubicBezTo>
                  <a:lnTo>
                    <a:pt x="8356" y="372485"/>
                  </a:lnTo>
                  <a:cubicBezTo>
                    <a:pt x="0" y="358122"/>
                    <a:pt x="0" y="340378"/>
                    <a:pt x="8356" y="326015"/>
                  </a:cubicBezTo>
                  <a:lnTo>
                    <a:pt x="184520" y="23235"/>
                  </a:lnTo>
                  <a:cubicBezTo>
                    <a:pt x="192889" y="8850"/>
                    <a:pt x="208276" y="0"/>
                    <a:pt x="224919" y="0"/>
                  </a:cubicBezTo>
                  <a:lnTo>
                    <a:pt x="822629" y="0"/>
                  </a:lnTo>
                  <a:cubicBezTo>
                    <a:pt x="839271" y="0"/>
                    <a:pt x="854659" y="8850"/>
                    <a:pt x="863028" y="23235"/>
                  </a:cubicBezTo>
                  <a:lnTo>
                    <a:pt x="1039191" y="326015"/>
                  </a:lnTo>
                  <a:cubicBezTo>
                    <a:pt x="1047548" y="340378"/>
                    <a:pt x="1047548" y="358122"/>
                    <a:pt x="1039191" y="372485"/>
                  </a:cubicBezTo>
                  <a:close/>
                </a:path>
              </a:pathLst>
            </a:custGeom>
            <a:solidFill>
              <a:srgbClr val="36708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D6562125-3D99-C9B3-0F75-874699BDABBA}"/>
                </a:ext>
              </a:extLst>
            </p:cNvPr>
            <p:cNvSpPr txBox="1"/>
            <p:nvPr/>
          </p:nvSpPr>
          <p:spPr>
            <a:xfrm>
              <a:off x="114300" y="-66675"/>
              <a:ext cx="829272" cy="765175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7" name="Freeform 37">
            <a:extLst>
              <a:ext uri="{FF2B5EF4-FFF2-40B4-BE49-F238E27FC236}">
                <a16:creationId xmlns:a16="http://schemas.microsoft.com/office/drawing/2014/main" id="{CDB78508-9BBC-BD32-5E69-E74BFD371EB1}"/>
              </a:ext>
            </a:extLst>
          </p:cNvPr>
          <p:cNvSpPr/>
          <p:nvPr/>
        </p:nvSpPr>
        <p:spPr>
          <a:xfrm>
            <a:off x="10783427" y="1686901"/>
            <a:ext cx="9752259" cy="7078198"/>
          </a:xfrm>
          <a:custGeom>
            <a:avLst/>
            <a:gdLst/>
            <a:ahLst/>
            <a:cxnLst/>
            <a:rect l="l" t="t" r="r" b="b"/>
            <a:pathLst>
              <a:path w="962385" h="698500">
                <a:moveTo>
                  <a:pt x="955050" y="369643"/>
                </a:moveTo>
                <a:lnTo>
                  <a:pt x="775580" y="678107"/>
                </a:lnTo>
                <a:cubicBezTo>
                  <a:pt x="768234" y="690733"/>
                  <a:pt x="754729" y="698500"/>
                  <a:pt x="740121" y="698500"/>
                </a:cubicBezTo>
                <a:lnTo>
                  <a:pt x="222263" y="698500"/>
                </a:lnTo>
                <a:cubicBezTo>
                  <a:pt x="207655" y="698500"/>
                  <a:pt x="194150" y="690733"/>
                  <a:pt x="186804" y="678107"/>
                </a:cubicBezTo>
                <a:lnTo>
                  <a:pt x="7334" y="369643"/>
                </a:lnTo>
                <a:cubicBezTo>
                  <a:pt x="0" y="357037"/>
                  <a:pt x="0" y="341463"/>
                  <a:pt x="7334" y="328857"/>
                </a:cubicBezTo>
                <a:lnTo>
                  <a:pt x="186804" y="20393"/>
                </a:lnTo>
                <a:cubicBezTo>
                  <a:pt x="194150" y="7767"/>
                  <a:pt x="207655" y="0"/>
                  <a:pt x="222263" y="0"/>
                </a:cubicBezTo>
                <a:lnTo>
                  <a:pt x="740121" y="0"/>
                </a:lnTo>
                <a:cubicBezTo>
                  <a:pt x="754729" y="0"/>
                  <a:pt x="768234" y="7767"/>
                  <a:pt x="775580" y="20393"/>
                </a:cubicBezTo>
                <a:lnTo>
                  <a:pt x="955050" y="328857"/>
                </a:lnTo>
                <a:cubicBezTo>
                  <a:pt x="962385" y="341463"/>
                  <a:pt x="962385" y="357037"/>
                  <a:pt x="955050" y="369643"/>
                </a:cubicBez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09550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E318D21C-2220-03D7-680C-745F4FD46CB4}"/>
              </a:ext>
            </a:extLst>
          </p:cNvPr>
          <p:cNvSpPr txBox="1"/>
          <p:nvPr/>
        </p:nvSpPr>
        <p:spPr>
          <a:xfrm>
            <a:off x="1136650" y="1687908"/>
            <a:ext cx="8159750" cy="193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 dirty="0">
                <a:solidFill>
                  <a:srgbClr val="17474A"/>
                </a:solidFill>
                <a:latin typeface="TT Norms Bold"/>
                <a:ea typeface="TT Norms Bold"/>
                <a:cs typeface="TT Norms Bold"/>
                <a:sym typeface="TT Norms Bold"/>
              </a:rPr>
              <a:t>Generate Winning </a:t>
            </a:r>
          </a:p>
          <a:p>
            <a:pPr algn="l">
              <a:lnSpc>
                <a:spcPts val="7474"/>
              </a:lnSpc>
            </a:pPr>
            <a:r>
              <a:rPr lang="en-US" sz="6499" b="1" dirty="0">
                <a:solidFill>
                  <a:srgbClr val="17474A"/>
                </a:solidFill>
                <a:latin typeface="TT Norms Bold"/>
                <a:ea typeface="TT Norms Bold"/>
                <a:cs typeface="TT Norms Bold"/>
                <a:sym typeface="TT Norms Bold"/>
              </a:rPr>
              <a:t>Product Concepts</a:t>
            </a:r>
          </a:p>
        </p:txBody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2BE5ED3A-BB04-7E95-80A8-000102812B38}"/>
              </a:ext>
            </a:extLst>
          </p:cNvPr>
          <p:cNvSpPr txBox="1"/>
          <p:nvPr/>
        </p:nvSpPr>
        <p:spPr>
          <a:xfrm>
            <a:off x="1131674" y="4293409"/>
            <a:ext cx="8349718" cy="3593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Use our proprietary </a:t>
            </a:r>
            <a:r>
              <a:rPr lang="en-US" sz="2400" b="1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Concept Generator</a:t>
            </a:r>
            <a:r>
              <a:rPr lang="en-US" sz="24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, </a:t>
            </a:r>
            <a:r>
              <a:rPr lang="en-US" sz="2400" b="1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powered by meta </a:t>
            </a:r>
            <a:r>
              <a:rPr lang="en-US" sz="24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learnings from validated consumer pain points, category trends and whitespaces, competitive and regulatory intelligence, to produce up to </a:t>
            </a:r>
            <a:r>
              <a:rPr lang="en-US" sz="2400" b="1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50 strategic product concepts</a:t>
            </a:r>
            <a:r>
              <a:rPr lang="en-US" sz="24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. </a:t>
            </a:r>
          </a:p>
          <a:p>
            <a:pPr>
              <a:lnSpc>
                <a:spcPts val="2800"/>
              </a:lnSpc>
            </a:pPr>
            <a:endParaRPr lang="en-US" sz="24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>
              <a:lnSpc>
                <a:spcPts val="2800"/>
              </a:lnSpc>
            </a:pPr>
            <a:r>
              <a:rPr lang="en-US" sz="24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Explore novel ingredients, </a:t>
            </a:r>
            <a:r>
              <a:rPr lang="en-US" sz="24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underutilised</a:t>
            </a:r>
            <a:r>
              <a:rPr lang="en-US" sz="24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sensory attributes, and product formats that differentiate your brand early in development. Increase agility, reduce risk, and open up new growth opportunities by experimenting earlier and smarter.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74B78DB-7BA9-0018-33E1-227F1691026D}"/>
              </a:ext>
            </a:extLst>
          </p:cNvPr>
          <p:cNvSpPr/>
          <p:nvPr/>
        </p:nvSpPr>
        <p:spPr>
          <a:xfrm>
            <a:off x="1143000" y="3679368"/>
            <a:ext cx="5699306" cy="168732"/>
          </a:xfrm>
          <a:prstGeom prst="roundRect">
            <a:avLst/>
          </a:prstGeom>
          <a:solidFill>
            <a:srgbClr val="EAB0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blue and black logo&#10;&#10;AI-generated content may be incorrect.">
            <a:extLst>
              <a:ext uri="{FF2B5EF4-FFF2-40B4-BE49-F238E27FC236}">
                <a16:creationId xmlns:a16="http://schemas.microsoft.com/office/drawing/2014/main" id="{7279ADF6-0BDC-6BE1-7AC0-B5CB507DCB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2" y="8221892"/>
            <a:ext cx="1274922" cy="12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60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1405</Words>
  <Application>Microsoft Macintosh PowerPoint</Application>
  <PresentationFormat>Custom</PresentationFormat>
  <Paragraphs>258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Poppins</vt:lpstr>
      <vt:lpstr>TT Norms</vt:lpstr>
      <vt:lpstr>Aptos</vt:lpstr>
      <vt:lpstr>Arial</vt:lpstr>
      <vt:lpstr>Helvetica</vt:lpstr>
      <vt:lpstr>TT Norms Bold</vt:lpstr>
      <vt:lpstr>Calibri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Hloni Mogale</cp:lastModifiedBy>
  <cp:revision>3</cp:revision>
  <dcterms:created xsi:type="dcterms:W3CDTF">2006-08-16T00:00:00Z</dcterms:created>
  <dcterms:modified xsi:type="dcterms:W3CDTF">2025-05-13T19:53:07Z</dcterms:modified>
  <dc:identifier>DAGnE701fFw</dc:identifier>
</cp:coreProperties>
</file>